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91" r:id="rId3"/>
    <p:sldId id="292" r:id="rId4"/>
    <p:sldId id="293" r:id="rId5"/>
    <p:sldId id="294" r:id="rId6"/>
    <p:sldId id="295" r:id="rId7"/>
    <p:sldId id="257" r:id="rId8"/>
    <p:sldId id="258" r:id="rId9"/>
    <p:sldId id="263" r:id="rId10"/>
    <p:sldId id="264" r:id="rId11"/>
    <p:sldId id="265" r:id="rId12"/>
    <p:sldId id="266" r:id="rId13"/>
    <p:sldId id="267" r:id="rId14"/>
    <p:sldId id="268" r:id="rId15"/>
    <p:sldId id="269" r:id="rId16"/>
    <p:sldId id="271" r:id="rId17"/>
    <p:sldId id="272" r:id="rId18"/>
    <p:sldId id="286" r:id="rId19"/>
    <p:sldId id="287" r:id="rId20"/>
    <p:sldId id="288" r:id="rId21"/>
    <p:sldId id="289" r:id="rId22"/>
    <p:sldId id="290" r:id="rId23"/>
    <p:sldId id="273" r:id="rId24"/>
    <p:sldId id="274" r:id="rId25"/>
    <p:sldId id="275" r:id="rId26"/>
    <p:sldId id="277" r:id="rId27"/>
    <p:sldId id="278" r:id="rId28"/>
    <p:sldId id="279" r:id="rId29"/>
    <p:sldId id="280" r:id="rId30"/>
    <p:sldId id="281" r:id="rId31"/>
    <p:sldId id="282" r:id="rId32"/>
    <p:sldId id="283" r:id="rId33"/>
    <p:sldId id="284" r:id="rId34"/>
    <p:sldId id="259" r:id="rId35"/>
    <p:sldId id="260" r:id="rId36"/>
    <p:sldId id="261" r:id="rId37"/>
    <p:sldId id="262" r:id="rId38"/>
    <p:sldId id="28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204"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31D023-888F-42A8-B938-F44E7E8432EF}" type="datetimeFigureOut">
              <a:rPr lang="en-US" smtClean="0"/>
              <a:pPr/>
              <a:t>2/15/2015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99FAA-63BB-4BAE-892C-911F811AFAF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F3412A-2AF0-4778-BA37-8A23EDA84EDA}" type="datetime1">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B68F4-79E0-402B-B29F-5333E198052E}" type="datetime1">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3BE7D-4981-4CA7-B4FA-75DE363F7F37}" type="datetime1">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62B33-DD54-4401-89B8-4B5B55D7324E}" type="datetime1">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F6694-4800-48CD-A3BC-318443183379}" type="datetime1">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7570D7-3917-4C6A-A401-894B409B816A}" type="datetime1">
              <a:rPr lang="en-US" smtClean="0"/>
              <a:pPr/>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543F13-C232-435D-9FF3-BAE8C66BE148}" type="datetime1">
              <a:rPr lang="en-US" smtClean="0"/>
              <a:pPr/>
              <a:t>2/15/2015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7C5BE7-7DDE-4392-AB16-D43A2093ED9C}" type="datetime1">
              <a:rPr lang="en-US" smtClean="0"/>
              <a:pPr/>
              <a:t>2/15/2015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1C4F1-5F8B-4AA6-837B-F62941C485AB}" type="datetime1">
              <a:rPr lang="en-US" smtClean="0"/>
              <a:pPr/>
              <a:t>2/15/2015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1E023-4348-4487-9864-13B6B146952F}" type="datetime1">
              <a:rPr lang="en-US" smtClean="0"/>
              <a:pPr/>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B9A58-6692-42A7-819A-8B98BCAF7A87}" type="datetime1">
              <a:rPr lang="en-US" smtClean="0"/>
              <a:pPr/>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5E4CBC-329C-49BA-9E58-4BCB714709B8}" type="slidenum">
              <a:rPr lang="en-US" smtClean="0"/>
              <a:pPr/>
              <a:t>‹#›</a:t>
            </a:fld>
            <a:endParaRPr lang="en-US" dirty="0"/>
          </a:p>
        </p:txBody>
      </p:sp>
    </p:spTree>
  </p:cSld>
  <p:clrMapOvr>
    <a:masterClrMapping/>
  </p:clrMapOvr>
  <p:transition spd="slow">
    <p:wedge/>
    <p:sndAc>
      <p:stSnd>
        <p:snd r:embed="rId1" name="typ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1E229-5B9D-4143-B9AB-43C5A43538C5}" type="datetime1">
              <a:rPr lang="en-US" smtClean="0"/>
              <a:pPr/>
              <a:t>2/15/2015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E4CBC-329C-49BA-9E58-4BCB714709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sndAc>
      <p:stSnd>
        <p:snd r:embed="rId13" name="type.wav" builtIn="1"/>
      </p:stSnd>
    </p:sndAc>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hyperlink" Target="http://ar.wikipedia.org/wiki/%D8%B9%D8%A7%D9%85%D9%84_(%D9%85%D9%87%D9%86%D8%A9)" TargetMode="External"/><Relationship Id="rId3" Type="http://schemas.openxmlformats.org/officeDocument/2006/relationships/hyperlink" Target="http://ar.wikipedia.org/w/index.php?title=%D9%85%D9%86%D9%81%D8%B9%D8%A9&amp;action=edit&amp;redlink=1" TargetMode="External"/><Relationship Id="rId7" Type="http://schemas.openxmlformats.org/officeDocument/2006/relationships/hyperlink" Target="http://ar.wikipedia.org/wiki/%D8%B4%D8%B1%D9%83%D8%A9" TargetMode="Externa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http://ar.wikipedia.org/wiki/%D8%B3%D9%84%D8%B9%D8%A9" TargetMode="External"/><Relationship Id="rId5" Type="http://schemas.openxmlformats.org/officeDocument/2006/relationships/hyperlink" Target="http://ar.wikipedia.org/wiki/%D8%B9%D9%85%D9%84" TargetMode="External"/><Relationship Id="rId4" Type="http://schemas.openxmlformats.org/officeDocument/2006/relationships/hyperlink" Target="http://ar.wikipedia.org/wiki/%D9%85%D8%B4%D8%B1%D9%88%D8%B9" TargetMode="External"/><Relationship Id="rId9" Type="http://schemas.openxmlformats.org/officeDocument/2006/relationships/hyperlink" Target="http://ar.wikipedia.org/wiki/%D8%AE%D8%AF%D9%85%D8%A9" TargetMode="Externa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229600" cy="2819401"/>
          </a:xfrm>
        </p:spPr>
        <p:txBody>
          <a:bodyPr>
            <a:normAutofit fontScale="90000"/>
          </a:bodyPr>
          <a:lstStyle/>
          <a:p>
            <a:r>
              <a:rPr lang="ar-SA" sz="6000" b="1" dirty="0" smtClean="0"/>
              <a:t>برنامج التأهيل التربوي للمعلمين</a:t>
            </a:r>
            <a:r>
              <a:rPr lang="ar-SA" sz="5400" b="1" dirty="0" smtClean="0"/>
              <a:t/>
            </a:r>
            <a:br>
              <a:rPr lang="ar-SA" sz="5400" b="1" dirty="0" smtClean="0"/>
            </a:br>
            <a:r>
              <a:rPr lang="ar-EG" sz="5400" b="1" dirty="0" smtClean="0"/>
              <a:t/>
            </a:r>
            <a:br>
              <a:rPr lang="ar-EG" sz="5400" b="1" dirty="0" smtClean="0"/>
            </a:br>
            <a:r>
              <a:rPr lang="ar-SA" sz="6000" b="1" dirty="0" smtClean="0">
                <a:solidFill>
                  <a:srgbClr val="002060"/>
                </a:solidFill>
              </a:rPr>
              <a:t>موضوع </a:t>
            </a:r>
            <a:r>
              <a:rPr lang="ar-SA" sz="6000" b="1" dirty="0" smtClean="0">
                <a:solidFill>
                  <a:srgbClr val="002060"/>
                </a:solidFill>
              </a:rPr>
              <a:t>التدريب</a:t>
            </a:r>
            <a:r>
              <a:rPr lang="ar-SA" sz="5400" b="1" dirty="0" smtClean="0"/>
              <a:t/>
            </a:r>
            <a:br>
              <a:rPr lang="ar-SA" sz="5400" b="1" dirty="0" smtClean="0"/>
            </a:br>
            <a:r>
              <a:rPr lang="ar-SA" sz="6000" b="1" dirty="0" smtClean="0">
                <a:solidFill>
                  <a:srgbClr val="C00000"/>
                </a:solidFill>
              </a:rPr>
              <a:t>التخطيط الإستراتيجي التربوي</a:t>
            </a:r>
            <a:endParaRPr lang="en-US" sz="6000" b="1" dirty="0">
              <a:solidFill>
                <a:srgbClr val="C00000"/>
              </a:solidFill>
            </a:endParaRPr>
          </a:p>
        </p:txBody>
      </p:sp>
      <p:sp>
        <p:nvSpPr>
          <p:cNvPr id="3" name="Subtitle 2"/>
          <p:cNvSpPr>
            <a:spLocks noGrp="1"/>
          </p:cNvSpPr>
          <p:nvPr>
            <p:ph type="subTitle" idx="1"/>
          </p:nvPr>
        </p:nvSpPr>
        <p:spPr>
          <a:xfrm>
            <a:off x="1371600" y="3505200"/>
            <a:ext cx="6400800" cy="1752600"/>
          </a:xfrm>
        </p:spPr>
        <p:txBody>
          <a:bodyPr>
            <a:normAutofit/>
          </a:bodyPr>
          <a:lstStyle/>
          <a:p>
            <a:r>
              <a:rPr lang="ar-EG" sz="4400" b="1" dirty="0" smtClean="0">
                <a:solidFill>
                  <a:srgbClr val="FF0000"/>
                </a:solidFill>
                <a:cs typeface="+mj-cs"/>
              </a:rPr>
              <a:t>أ.د</a:t>
            </a:r>
            <a:r>
              <a:rPr lang="ar-EG" sz="4400" b="1" dirty="0">
                <a:solidFill>
                  <a:srgbClr val="FF0000"/>
                </a:solidFill>
                <a:cs typeface="+mj-cs"/>
              </a:rPr>
              <a:t>/ محمد </a:t>
            </a:r>
            <a:r>
              <a:rPr lang="ar-SA" sz="4400" b="1" dirty="0" smtClean="0">
                <a:solidFill>
                  <a:srgbClr val="FF0000"/>
                </a:solidFill>
                <a:cs typeface="+mj-cs"/>
              </a:rPr>
              <a:t>ا</a:t>
            </a:r>
            <a:r>
              <a:rPr lang="ar-EG" sz="4400" b="1" dirty="0" smtClean="0">
                <a:solidFill>
                  <a:srgbClr val="FF0000"/>
                </a:solidFill>
                <a:cs typeface="+mj-cs"/>
              </a:rPr>
              <a:t>ل</a:t>
            </a:r>
            <a:r>
              <a:rPr lang="ar-SA" sz="4400" b="1" dirty="0" smtClean="0">
                <a:solidFill>
                  <a:srgbClr val="FF0000"/>
                </a:solidFill>
                <a:cs typeface="+mj-cs"/>
              </a:rPr>
              <a:t>أ</a:t>
            </a:r>
            <a:r>
              <a:rPr lang="ar-EG" sz="4400" b="1" dirty="0" smtClean="0">
                <a:solidFill>
                  <a:srgbClr val="FF0000"/>
                </a:solidFill>
                <a:cs typeface="+mj-cs"/>
              </a:rPr>
              <a:t>ص</a:t>
            </a:r>
            <a:r>
              <a:rPr lang="ar-SA" sz="4400" b="1" dirty="0" smtClean="0">
                <a:solidFill>
                  <a:srgbClr val="FF0000"/>
                </a:solidFill>
                <a:cs typeface="+mj-cs"/>
              </a:rPr>
              <a:t>ـ</a:t>
            </a:r>
            <a:r>
              <a:rPr lang="ar-EG" sz="4400" b="1" dirty="0" smtClean="0">
                <a:solidFill>
                  <a:srgbClr val="FF0000"/>
                </a:solidFill>
                <a:cs typeface="+mj-cs"/>
              </a:rPr>
              <a:t>م</a:t>
            </a:r>
            <a:r>
              <a:rPr lang="ar-SA" sz="4400" b="1" dirty="0" smtClean="0">
                <a:solidFill>
                  <a:srgbClr val="FF0000"/>
                </a:solidFill>
                <a:cs typeface="+mj-cs"/>
              </a:rPr>
              <a:t>ـ</a:t>
            </a:r>
            <a:r>
              <a:rPr lang="ar-EG" sz="4400" b="1" dirty="0" smtClean="0">
                <a:solidFill>
                  <a:srgbClr val="FF0000"/>
                </a:solidFill>
                <a:cs typeface="+mj-cs"/>
              </a:rPr>
              <a:t>ع</a:t>
            </a:r>
            <a:r>
              <a:rPr lang="ar-SA" sz="4400" b="1" dirty="0" smtClean="0">
                <a:solidFill>
                  <a:srgbClr val="FF0000"/>
                </a:solidFill>
                <a:cs typeface="+mj-cs"/>
              </a:rPr>
              <a:t>ـي محروس</a:t>
            </a:r>
          </a:p>
          <a:p>
            <a:r>
              <a:rPr lang="ar-SA" sz="4400" b="1" dirty="0" smtClean="0">
                <a:solidFill>
                  <a:srgbClr val="FF0000"/>
                </a:solidFill>
                <a:cs typeface="+mj-cs"/>
              </a:rPr>
              <a:t>كلية التربية – جامعة </a:t>
            </a:r>
            <a:r>
              <a:rPr lang="ar-SA" sz="4400" b="1" dirty="0" smtClean="0">
                <a:solidFill>
                  <a:srgbClr val="FF0000"/>
                </a:solidFill>
                <a:cs typeface="+mj-cs"/>
              </a:rPr>
              <a:t>سوهاج</a:t>
            </a:r>
            <a:endParaRPr lang="ar-SA" sz="4400" b="1" dirty="0" smtClean="0">
              <a:solidFill>
                <a:srgbClr val="FF0000"/>
              </a:solidFill>
              <a:cs typeface="+mj-cs"/>
            </a:endParaRPr>
          </a:p>
        </p:txBody>
      </p:sp>
      <p:sp>
        <p:nvSpPr>
          <p:cNvPr id="4" name="Slide Number Placeholder 3"/>
          <p:cNvSpPr>
            <a:spLocks noGrp="1"/>
          </p:cNvSpPr>
          <p:nvPr>
            <p:ph type="sldNum" sz="quarter" idx="12"/>
          </p:nvPr>
        </p:nvSpPr>
        <p:spPr/>
        <p:txBody>
          <a:bodyPr/>
          <a:lstStyle/>
          <a:p>
            <a:fld id="{AA5E4CBC-329C-49BA-9E58-4BCB714709B8}" type="slidenum">
              <a:rPr lang="en-US" smtClean="0"/>
              <a:pPr/>
              <a:t>1</a:t>
            </a:fld>
            <a:endParaRPr lang="en-US" dirty="0"/>
          </a:p>
        </p:txBody>
      </p:sp>
      <p:pic>
        <p:nvPicPr>
          <p:cNvPr id="5" name="Picture 4" descr="OFFIC026"/>
          <p:cNvPicPr>
            <a:picLocks noChangeAspect="1" noChangeArrowheads="1"/>
          </p:cNvPicPr>
          <p:nvPr/>
        </p:nvPicPr>
        <p:blipFill>
          <a:blip r:embed="rId3"/>
          <a:srcRect/>
          <a:stretch>
            <a:fillRect/>
          </a:stretch>
        </p:blipFill>
        <p:spPr bwMode="auto">
          <a:xfrm>
            <a:off x="1866900" y="5029200"/>
            <a:ext cx="5410200" cy="1600200"/>
          </a:xfrm>
          <a:prstGeom prst="rect">
            <a:avLst/>
          </a:prstGeom>
          <a:noFill/>
          <a:ln w="9525">
            <a:noFill/>
            <a:miter lim="800000"/>
            <a:headEnd/>
            <a:tailEnd/>
          </a:ln>
        </p:spPr>
      </p:pic>
      <p:pic>
        <p:nvPicPr>
          <p:cNvPr id="6" name="Picture 5" descr="PENCL008"/>
          <p:cNvPicPr>
            <a:picLocks noChangeAspect="1" noChangeArrowheads="1"/>
          </p:cNvPicPr>
          <p:nvPr/>
        </p:nvPicPr>
        <p:blipFill>
          <a:blip r:embed="rId4"/>
          <a:srcRect/>
          <a:stretch>
            <a:fillRect/>
          </a:stretch>
        </p:blipFill>
        <p:spPr bwMode="auto">
          <a:xfrm rot="4920961">
            <a:off x="7067696" y="508995"/>
            <a:ext cx="945312" cy="1905000"/>
          </a:xfrm>
          <a:prstGeom prst="rect">
            <a:avLst/>
          </a:prstGeom>
          <a:noFill/>
          <a:ln w="9525">
            <a:noFill/>
            <a:miter lim="800000"/>
            <a:headEnd/>
            <a:tailEnd/>
          </a:ln>
        </p:spPr>
      </p:pic>
      <p:pic>
        <p:nvPicPr>
          <p:cNvPr id="7" name="Picture 6" descr="PENCL008"/>
          <p:cNvPicPr>
            <a:picLocks noChangeAspect="1" noChangeArrowheads="1"/>
          </p:cNvPicPr>
          <p:nvPr/>
        </p:nvPicPr>
        <p:blipFill>
          <a:blip r:embed="rId4"/>
          <a:srcRect/>
          <a:stretch>
            <a:fillRect/>
          </a:stretch>
        </p:blipFill>
        <p:spPr bwMode="auto">
          <a:xfrm rot="20281514">
            <a:off x="1738924" y="568248"/>
            <a:ext cx="930707" cy="1736684"/>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10</a:t>
            </a:fld>
            <a:endParaRPr lang="en-US" dirty="0"/>
          </a:p>
        </p:txBody>
      </p:sp>
      <p:sp>
        <p:nvSpPr>
          <p:cNvPr id="22529" name="Rectangle 1"/>
          <p:cNvSpPr>
            <a:spLocks noChangeArrowheads="1"/>
          </p:cNvSpPr>
          <p:nvPr/>
        </p:nvSpPr>
        <p:spPr bwMode="auto">
          <a:xfrm>
            <a:off x="533400" y="381001"/>
            <a:ext cx="8229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أهم مقومات النظام </a:t>
            </a:r>
            <a: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
            </a:r>
            <a:b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b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1- مجموعة من العناصر المترابطة تشكل الهيكل العام للنظام</a:t>
            </a:r>
          </a:p>
          <a:p>
            <a:pPr marL="0" marR="0" lvl="0" indent="0" algn="r" defTabSz="914400" rtl="0"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2- مجموعة من العلاقات المتشابكة والمتبادلة التي تربط بين عناصر النظام</a:t>
            </a:r>
          </a:p>
          <a:p>
            <a:pPr marL="0" marR="0" lvl="0" indent="0" algn="r" defTabSz="914400" rtl="0"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3- مجموعة من المبادئ والقواعد والضوابط تحكم سلوك هذه العناصر، حيث يتم التحكم في تنفيذ سير العمليات بهيكل النظام من خلال عدة مبادئ وقواعد    متعارف عليها، ويتم بناء وتصميم النظام طبقا لها</a:t>
            </a:r>
            <a:endParaRPr kumimoji="0" lang="en-US" sz="36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11</a:t>
            </a:fld>
            <a:endParaRPr lang="en-US" dirty="0"/>
          </a:p>
        </p:txBody>
      </p:sp>
      <p:sp>
        <p:nvSpPr>
          <p:cNvPr id="3" name="Rectangle 2"/>
          <p:cNvSpPr/>
          <p:nvPr/>
        </p:nvSpPr>
        <p:spPr>
          <a:xfrm>
            <a:off x="304800" y="609600"/>
            <a:ext cx="8610600" cy="3416320"/>
          </a:xfrm>
          <a:prstGeom prst="rect">
            <a:avLst/>
          </a:prstGeom>
        </p:spPr>
        <p:txBody>
          <a:bodyPr wrap="square">
            <a:spAutoFit/>
          </a:bodyPr>
          <a:lstStyle/>
          <a:p>
            <a:pPr algn="r"/>
            <a:r>
              <a:rPr lang="ar-SA" sz="3600" b="1" dirty="0" smtClean="0">
                <a:cs typeface="+mj-cs"/>
              </a:rPr>
              <a:t>4- مجموعة من الإجراءات تتمثل في تصميم المراحل التي توضح سير العمليات وفقاً للقواعد والمبادئ الموضوعة.</a:t>
            </a:r>
            <a:r>
              <a:rPr lang="en-US" sz="3600" b="1" dirty="0" smtClean="0">
                <a:cs typeface="+mj-cs"/>
              </a:rPr>
              <a:t/>
            </a:r>
            <a:br>
              <a:rPr lang="en-US" sz="3600" b="1" dirty="0" smtClean="0">
                <a:cs typeface="+mj-cs"/>
              </a:rPr>
            </a:br>
            <a:r>
              <a:rPr lang="ar-SA" sz="3600" b="1" dirty="0" smtClean="0">
                <a:cs typeface="+mj-cs"/>
              </a:rPr>
              <a:t>5- مجموعة من الأساليب لتنفيذ هذه الإجراءات.</a:t>
            </a:r>
            <a:r>
              <a:rPr lang="en-US" sz="3600" b="1" dirty="0" smtClean="0">
                <a:cs typeface="+mj-cs"/>
              </a:rPr>
              <a:t/>
            </a:r>
            <a:br>
              <a:rPr lang="en-US" sz="3600" b="1" dirty="0" smtClean="0">
                <a:cs typeface="+mj-cs"/>
              </a:rPr>
            </a:br>
            <a:r>
              <a:rPr lang="ar-SA" sz="3600" b="1" dirty="0" smtClean="0">
                <a:cs typeface="+mj-cs"/>
              </a:rPr>
              <a:t>6- أهداف محددة يسعى النظام إلى تحقيقها، فكل نظام له هدف يصبو إليه ويؤثر على هيكله وسياسته وإجراءات التنفيذ، والوسائل التي تستخدم في تيسير عملياته.</a:t>
            </a:r>
            <a:r>
              <a:rPr lang="ar-SA" dirty="0" smtClean="0"/>
              <a:t> </a:t>
            </a:r>
            <a:endParaRPr lang="en-US"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12</a:t>
            </a:fld>
            <a:endParaRPr lang="en-US" dirty="0"/>
          </a:p>
        </p:txBody>
      </p:sp>
      <p:sp>
        <p:nvSpPr>
          <p:cNvPr id="3" name="Rectangle 2"/>
          <p:cNvSpPr/>
          <p:nvPr/>
        </p:nvSpPr>
        <p:spPr>
          <a:xfrm>
            <a:off x="457200" y="609601"/>
            <a:ext cx="8305800" cy="5078313"/>
          </a:xfrm>
          <a:prstGeom prst="rect">
            <a:avLst/>
          </a:prstGeom>
        </p:spPr>
        <p:txBody>
          <a:bodyPr wrap="square">
            <a:spAutoFit/>
          </a:bodyPr>
          <a:lstStyle/>
          <a:p>
            <a:pPr algn="r"/>
            <a:r>
              <a:rPr lang="ar-SA" sz="3600" b="1" dirty="0" smtClean="0">
                <a:cs typeface="+mj-cs"/>
              </a:rPr>
              <a:t>خصائص النظام:</a:t>
            </a:r>
            <a:r>
              <a:rPr lang="en-US" sz="3600" b="1" dirty="0" smtClean="0">
                <a:cs typeface="+mj-cs"/>
              </a:rPr>
              <a:t/>
            </a:r>
            <a:br>
              <a:rPr lang="en-US" sz="3600" b="1" dirty="0" smtClean="0">
                <a:cs typeface="+mj-cs"/>
              </a:rPr>
            </a:br>
            <a:r>
              <a:rPr lang="ar-SA" sz="3600" b="1" dirty="0" smtClean="0">
                <a:cs typeface="+mj-cs"/>
              </a:rPr>
              <a:t>1- لكل نظام له هدف أو مجموعة من الأهداف يسعى إلى تحقيقها.</a:t>
            </a:r>
            <a:r>
              <a:rPr lang="en-US" sz="3600" b="1" dirty="0" smtClean="0">
                <a:cs typeface="+mj-cs"/>
              </a:rPr>
              <a:t/>
            </a:r>
            <a:br>
              <a:rPr lang="en-US" sz="3600" b="1" dirty="0" smtClean="0">
                <a:cs typeface="+mj-cs"/>
              </a:rPr>
            </a:br>
            <a:r>
              <a:rPr lang="ar-SA" sz="3600" b="1" dirty="0" smtClean="0">
                <a:cs typeface="+mj-cs"/>
              </a:rPr>
              <a:t>2- أي نظام مهما صغر يحتوى داخله على نظم أصغر يطلق عليها نظم فرعية وهذه النظم واضحة ومتداخله.</a:t>
            </a:r>
            <a:r>
              <a:rPr lang="en-US" sz="3600" b="1" dirty="0" smtClean="0">
                <a:cs typeface="+mj-cs"/>
              </a:rPr>
              <a:t/>
            </a:r>
            <a:br>
              <a:rPr lang="en-US" sz="3600" b="1" dirty="0" smtClean="0">
                <a:cs typeface="+mj-cs"/>
              </a:rPr>
            </a:br>
            <a:r>
              <a:rPr lang="ar-SA" sz="3600" b="1" dirty="0" smtClean="0">
                <a:cs typeface="+mj-cs"/>
              </a:rPr>
              <a:t>3- كل النظم لها نظم فوقية أي نظام أكبر منها؛ لأنه إذا كانت كل النظم يمكن تقسيمها عملياً إلى نظم فرعية فإنها كلها تعد في الواقع نظما فرعية لنظم أكبر وأكثر تعقيداً.</a:t>
            </a:r>
            <a:r>
              <a:rPr lang="en-US" sz="3600" b="1" dirty="0" smtClean="0">
                <a:cs typeface="+mj-cs"/>
              </a:rPr>
              <a:t/>
            </a:r>
            <a:br>
              <a:rPr lang="en-US" sz="3600" b="1" dirty="0" smtClean="0">
                <a:cs typeface="+mj-cs"/>
              </a:rPr>
            </a:br>
            <a:endParaRPr lang="en-US" sz="3600" b="1" dirty="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13</a:t>
            </a:fld>
            <a:endParaRPr lang="en-US" dirty="0"/>
          </a:p>
        </p:txBody>
      </p:sp>
      <p:sp>
        <p:nvSpPr>
          <p:cNvPr id="23553" name="Rectangle 1"/>
          <p:cNvSpPr>
            <a:spLocks noChangeArrowheads="1"/>
          </p:cNvSpPr>
          <p:nvPr/>
        </p:nvSpPr>
        <p:spPr bwMode="auto">
          <a:xfrm>
            <a:off x="304800" y="457200"/>
            <a:ext cx="8458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4-معظم النظم يصعب وضع حدود لها، فهي تتغير وتختلف باختلاف وجهات النظر إليها.</a:t>
            </a:r>
            <a: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
            </a:r>
            <a:b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b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5- لكل نظام بيئته التي تحيط به، فمادامت له حدود تفصله عن غيره من النظم فإن كل ما يقع خارج حدوده يعد بيئة محيطة به.               </a:t>
            </a:r>
            <a: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
            </a:r>
            <a:b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b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6- النظم إما مغلقة أو مفتوحة، فالنظم المغلقة هي تلك النظم التي لا تستطيع أن تؤثر أو تتأثر كثيراً بالبيئة </a:t>
            </a:r>
            <a:endParaRPr kumimoji="0" lang="en-US" sz="36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المحيطة بها. أما النظم المفتوحة فهي التي تتأثر وتؤثر بالبيئة المحيطة بها ولذلك فإنها تتسم بالنمو والتوسع</a:t>
            </a:r>
            <a:endParaRPr kumimoji="0" lang="ar-SA" sz="36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14</a:t>
            </a:fld>
            <a:endParaRPr lang="en-US" dirty="0"/>
          </a:p>
        </p:txBody>
      </p:sp>
      <p:sp>
        <p:nvSpPr>
          <p:cNvPr id="3" name="Rectangle 2"/>
          <p:cNvSpPr/>
          <p:nvPr/>
        </p:nvSpPr>
        <p:spPr>
          <a:xfrm>
            <a:off x="457200" y="1752600"/>
            <a:ext cx="8382000" cy="1938992"/>
          </a:xfrm>
          <a:prstGeom prst="rect">
            <a:avLst/>
          </a:prstGeom>
        </p:spPr>
        <p:txBody>
          <a:bodyPr wrap="square">
            <a:spAutoFit/>
          </a:bodyPr>
          <a:lstStyle/>
          <a:p>
            <a:pPr algn="ctr"/>
            <a:r>
              <a:rPr lang="ar-SA" sz="6000" b="1" dirty="0" smtClean="0">
                <a:cs typeface="+mj-cs"/>
              </a:rPr>
              <a:t>جلسة العصف الذهني </a:t>
            </a:r>
          </a:p>
          <a:p>
            <a:pPr algn="ctr"/>
            <a:r>
              <a:rPr lang="ar-SA" sz="6000" b="1" dirty="0" smtClean="0">
                <a:cs typeface="+mj-cs"/>
              </a:rPr>
              <a:t>حول الفرق بين النظام والمنظومة</a:t>
            </a:r>
            <a:endParaRPr lang="en-US" sz="6000" b="1" dirty="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15</a:t>
            </a:fld>
            <a:endParaRPr lang="en-US" dirty="0"/>
          </a:p>
        </p:txBody>
      </p:sp>
      <p:sp>
        <p:nvSpPr>
          <p:cNvPr id="3" name="Rectangle 2"/>
          <p:cNvSpPr/>
          <p:nvPr/>
        </p:nvSpPr>
        <p:spPr>
          <a:xfrm>
            <a:off x="685800" y="304800"/>
            <a:ext cx="7924800" cy="1015663"/>
          </a:xfrm>
          <a:prstGeom prst="rect">
            <a:avLst/>
          </a:prstGeom>
        </p:spPr>
        <p:txBody>
          <a:bodyPr wrap="square">
            <a:spAutoFit/>
          </a:bodyPr>
          <a:lstStyle/>
          <a:p>
            <a:pPr algn="ctr"/>
            <a:r>
              <a:rPr lang="ar-SA" sz="6000" b="1" dirty="0" smtClean="0"/>
              <a:t>المنظومة</a:t>
            </a:r>
            <a:endParaRPr lang="en-US" sz="6000" dirty="0"/>
          </a:p>
        </p:txBody>
      </p:sp>
      <p:sp>
        <p:nvSpPr>
          <p:cNvPr id="4" name="Rectangle 3"/>
          <p:cNvSpPr/>
          <p:nvPr/>
        </p:nvSpPr>
        <p:spPr>
          <a:xfrm>
            <a:off x="533400" y="1524000"/>
            <a:ext cx="8305800" cy="646331"/>
          </a:xfrm>
          <a:prstGeom prst="rect">
            <a:avLst/>
          </a:prstGeom>
        </p:spPr>
        <p:txBody>
          <a:bodyPr wrap="square">
            <a:spAutoFit/>
          </a:bodyPr>
          <a:lstStyle/>
          <a:p>
            <a:pPr algn="r"/>
            <a:r>
              <a:rPr lang="ar-SA" sz="3600" b="1" dirty="0" smtClean="0">
                <a:cs typeface="+mj-cs"/>
              </a:rPr>
              <a:t>-علاقات أحادية أو ثنائية أو شبكية متشعبة</a:t>
            </a:r>
            <a:endParaRPr lang="en-US" sz="3600" b="1" dirty="0">
              <a:cs typeface="+mj-cs"/>
            </a:endParaRPr>
          </a:p>
        </p:txBody>
      </p:sp>
      <p:sp>
        <p:nvSpPr>
          <p:cNvPr id="5" name="Rectangle 4"/>
          <p:cNvSpPr/>
          <p:nvPr/>
        </p:nvSpPr>
        <p:spPr>
          <a:xfrm>
            <a:off x="914401" y="2133600"/>
            <a:ext cx="7924800" cy="646331"/>
          </a:xfrm>
          <a:prstGeom prst="rect">
            <a:avLst/>
          </a:prstGeom>
        </p:spPr>
        <p:txBody>
          <a:bodyPr wrap="square">
            <a:spAutoFit/>
          </a:bodyPr>
          <a:lstStyle/>
          <a:p>
            <a:pPr algn="r"/>
            <a:r>
              <a:rPr lang="ar-SA" sz="3600" b="1" dirty="0" smtClean="0">
                <a:cs typeface="+mj-cs"/>
              </a:rPr>
              <a:t>- بنية ذاتية متكاملة تركز على العلاقات</a:t>
            </a:r>
            <a:endParaRPr lang="en-US" sz="3600" b="1" dirty="0">
              <a:cs typeface="+mj-cs"/>
            </a:endParaRPr>
          </a:p>
        </p:txBody>
      </p:sp>
      <p:sp>
        <p:nvSpPr>
          <p:cNvPr id="7" name="Rectangle 6"/>
          <p:cNvSpPr/>
          <p:nvPr/>
        </p:nvSpPr>
        <p:spPr>
          <a:xfrm>
            <a:off x="990600" y="2819400"/>
            <a:ext cx="7848599" cy="646331"/>
          </a:xfrm>
          <a:prstGeom prst="rect">
            <a:avLst/>
          </a:prstGeom>
        </p:spPr>
        <p:txBody>
          <a:bodyPr wrap="square">
            <a:spAutoFit/>
          </a:bodyPr>
          <a:lstStyle/>
          <a:p>
            <a:pPr algn="r"/>
            <a:r>
              <a:rPr lang="ar-SA" sz="3600" b="1" dirty="0" smtClean="0">
                <a:cs typeface="+mj-cs"/>
              </a:rPr>
              <a:t>- الكل المنظم الذي يتضمن التلقائية والابتكارية</a:t>
            </a:r>
            <a:endParaRPr lang="en-US" sz="3600" b="1" dirty="0">
              <a:cs typeface="+mj-cs"/>
            </a:endParaRPr>
          </a:p>
        </p:txBody>
      </p:sp>
      <p:sp>
        <p:nvSpPr>
          <p:cNvPr id="8" name="Rectangle 7"/>
          <p:cNvSpPr/>
          <p:nvPr/>
        </p:nvSpPr>
        <p:spPr>
          <a:xfrm>
            <a:off x="304800" y="3581400"/>
            <a:ext cx="8610600" cy="1754326"/>
          </a:xfrm>
          <a:prstGeom prst="rect">
            <a:avLst/>
          </a:prstGeom>
        </p:spPr>
        <p:txBody>
          <a:bodyPr wrap="square">
            <a:spAutoFit/>
          </a:bodyPr>
          <a:lstStyle/>
          <a:p>
            <a:pPr algn="r"/>
            <a:r>
              <a:rPr lang="ar-SA" sz="3600" b="1" dirty="0" smtClean="0">
                <a:cs typeface="+mj-cs"/>
              </a:rPr>
              <a:t>- مكوناتها مترابطة ومتداخلة ومتناغمة ومتشابكة العلاقات وتحدها حدود اجتماعية ودينية وأخلاقية وهي مرنة تشجع على الابتكار</a:t>
            </a:r>
            <a:endParaRPr lang="en-US" sz="3600" b="1" dirty="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16</a:t>
            </a:fld>
            <a:endParaRPr lang="en-US" dirty="0"/>
          </a:p>
        </p:txBody>
      </p:sp>
      <p:sp>
        <p:nvSpPr>
          <p:cNvPr id="3" name="Rectangle 2"/>
          <p:cNvSpPr/>
          <p:nvPr/>
        </p:nvSpPr>
        <p:spPr>
          <a:xfrm>
            <a:off x="3352800" y="228600"/>
            <a:ext cx="3428999" cy="1107996"/>
          </a:xfrm>
          <a:prstGeom prst="rect">
            <a:avLst/>
          </a:prstGeom>
        </p:spPr>
        <p:txBody>
          <a:bodyPr wrap="square">
            <a:spAutoFit/>
          </a:bodyPr>
          <a:lstStyle/>
          <a:p>
            <a:pPr algn="ctr"/>
            <a:r>
              <a:rPr lang="ar-SA" sz="6600" b="1" dirty="0" smtClean="0">
                <a:cs typeface="+mj-cs"/>
              </a:rPr>
              <a:t>النظام</a:t>
            </a:r>
            <a:endParaRPr lang="en-US" sz="6600" b="1" dirty="0">
              <a:cs typeface="+mj-cs"/>
            </a:endParaRPr>
          </a:p>
        </p:txBody>
      </p:sp>
      <p:sp>
        <p:nvSpPr>
          <p:cNvPr id="4" name="Rectangle 3"/>
          <p:cNvSpPr/>
          <p:nvPr/>
        </p:nvSpPr>
        <p:spPr>
          <a:xfrm>
            <a:off x="228600" y="1600200"/>
            <a:ext cx="8610600" cy="646331"/>
          </a:xfrm>
          <a:prstGeom prst="rect">
            <a:avLst/>
          </a:prstGeom>
        </p:spPr>
        <p:txBody>
          <a:bodyPr wrap="square">
            <a:spAutoFit/>
          </a:bodyPr>
          <a:lstStyle/>
          <a:p>
            <a:pPr algn="r"/>
            <a:r>
              <a:rPr lang="ar-SA" sz="3600" b="1" dirty="0" smtClean="0"/>
              <a:t>وحدات أو عناصر "أنظمة فرعية" بينها علاقات</a:t>
            </a:r>
            <a:endParaRPr lang="en-US" sz="3600" b="1" dirty="0"/>
          </a:p>
        </p:txBody>
      </p:sp>
      <p:sp>
        <p:nvSpPr>
          <p:cNvPr id="5" name="Rectangle 4"/>
          <p:cNvSpPr/>
          <p:nvPr/>
        </p:nvSpPr>
        <p:spPr>
          <a:xfrm>
            <a:off x="1828800" y="2209800"/>
            <a:ext cx="7010400" cy="646331"/>
          </a:xfrm>
          <a:prstGeom prst="rect">
            <a:avLst/>
          </a:prstGeom>
        </p:spPr>
        <p:txBody>
          <a:bodyPr wrap="square">
            <a:spAutoFit/>
          </a:bodyPr>
          <a:lstStyle/>
          <a:p>
            <a:pPr algn="r"/>
            <a:r>
              <a:rPr lang="ar-SA" sz="3600" b="1" dirty="0" smtClean="0"/>
              <a:t>كل متكامل ينظر إلى الكل والعناصر</a:t>
            </a:r>
            <a:endParaRPr lang="en-US" sz="3600" b="1" dirty="0"/>
          </a:p>
        </p:txBody>
      </p:sp>
      <p:sp>
        <p:nvSpPr>
          <p:cNvPr id="6" name="Rectangle 5"/>
          <p:cNvSpPr/>
          <p:nvPr/>
        </p:nvSpPr>
        <p:spPr>
          <a:xfrm>
            <a:off x="762001" y="2895600"/>
            <a:ext cx="8153400" cy="646331"/>
          </a:xfrm>
          <a:prstGeom prst="rect">
            <a:avLst/>
          </a:prstGeom>
        </p:spPr>
        <p:txBody>
          <a:bodyPr wrap="square">
            <a:spAutoFit/>
          </a:bodyPr>
          <a:lstStyle/>
          <a:p>
            <a:pPr algn="r"/>
            <a:r>
              <a:rPr lang="ar-SA" sz="3600" b="1" dirty="0" smtClean="0"/>
              <a:t>تتكون من مدخلات وعمليات ومخرجات وتغذية راجعة</a:t>
            </a:r>
            <a:endParaRPr lang="en-US" sz="3600" b="1" dirty="0"/>
          </a:p>
        </p:txBody>
      </p:sp>
      <p:sp>
        <p:nvSpPr>
          <p:cNvPr id="7" name="Rectangle 6"/>
          <p:cNvSpPr/>
          <p:nvPr/>
        </p:nvSpPr>
        <p:spPr>
          <a:xfrm>
            <a:off x="3662135" y="3733800"/>
            <a:ext cx="5253265" cy="646331"/>
          </a:xfrm>
          <a:prstGeom prst="rect">
            <a:avLst/>
          </a:prstGeom>
        </p:spPr>
        <p:txBody>
          <a:bodyPr wrap="square">
            <a:spAutoFit/>
          </a:bodyPr>
          <a:lstStyle/>
          <a:p>
            <a:pPr algn="r"/>
            <a:r>
              <a:rPr lang="ar-SA" sz="3600" b="1" dirty="0" smtClean="0"/>
              <a:t>نظام يشير إلى الترتيب</a:t>
            </a:r>
            <a:endParaRPr lang="en-US" sz="3600" b="1"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17</a:t>
            </a:fld>
            <a:endParaRPr lang="en-US" dirty="0"/>
          </a:p>
        </p:txBody>
      </p:sp>
      <p:sp>
        <p:nvSpPr>
          <p:cNvPr id="3" name="Rectangle 2"/>
          <p:cNvSpPr/>
          <p:nvPr/>
        </p:nvSpPr>
        <p:spPr>
          <a:xfrm>
            <a:off x="381000" y="228600"/>
            <a:ext cx="8534400" cy="3477875"/>
          </a:xfrm>
          <a:prstGeom prst="rect">
            <a:avLst/>
          </a:prstGeom>
        </p:spPr>
        <p:txBody>
          <a:bodyPr wrap="square">
            <a:spAutoFit/>
          </a:bodyPr>
          <a:lstStyle/>
          <a:p>
            <a:pPr algn="just"/>
            <a:r>
              <a:rPr lang="ar-SA" sz="4400" b="1" dirty="0" smtClean="0"/>
              <a:t>يهتم النظام بالمعطيات الكمية للموارد والإمكانيات وحساب النتائج المتوقعة بشكل رياضي فهي تتكون من مدخلات ومخرجات وعمليات ويتم توجيهها من خلال التغذية الراجعة                                             </a:t>
            </a:r>
            <a:endParaRPr lang="en-US" sz="4400" b="1"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18</a:t>
            </a:fld>
            <a:endParaRPr lang="en-US" dirty="0"/>
          </a:p>
        </p:txBody>
      </p:sp>
      <p:sp>
        <p:nvSpPr>
          <p:cNvPr id="43009" name="Rectangle 1"/>
          <p:cNvSpPr>
            <a:spLocks noChangeArrowheads="1"/>
          </p:cNvSpPr>
          <p:nvPr/>
        </p:nvSpPr>
        <p:spPr bwMode="auto">
          <a:xfrm>
            <a:off x="228600" y="381000"/>
            <a:ext cx="86106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بعد هذا العرض يلزم </a:t>
            </a:r>
            <a:r>
              <a:rPr lang="ar-SA" sz="4000" b="1" dirty="0" smtClean="0">
                <a:solidFill>
                  <a:srgbClr val="002060"/>
                </a:solidFill>
                <a:latin typeface="Times New Roman" pitchFamily="18" charset="0"/>
                <a:ea typeface="Times New Roman" pitchFamily="18" charset="0"/>
                <a:cs typeface="Times New Roman" pitchFamily="18" charset="0"/>
              </a:rPr>
              <a:t> التفكير بعمق : هل توجد سمات فارقة بين هذين المصطلحين : المنظومة والنظام ؟!!!!!!!!!!!!.</a:t>
            </a:r>
          </a:p>
          <a:p>
            <a:pPr lvl="1" algn="ctr" rtl="1" fontAlgn="base">
              <a:spcBef>
                <a:spcPct val="0"/>
              </a:spcBef>
              <a:spcAft>
                <a:spcPct val="0"/>
              </a:spcAft>
            </a:pPr>
            <a:r>
              <a:rPr kumimoji="0" lang="ar-SA" sz="4000" b="1" i="0" u="none" strike="noStrike" cap="none" normalizeH="0" dirty="0" smtClean="0">
                <a:ln>
                  <a:noFill/>
                </a:ln>
                <a:solidFill>
                  <a:srgbClr val="FF0000"/>
                </a:solidFill>
                <a:effectLst/>
                <a:latin typeface="Times New Roman" pitchFamily="18" charset="0"/>
                <a:cs typeface="Times New Roman" pitchFamily="18" charset="0"/>
              </a:rPr>
              <a:t>دعونا </a:t>
            </a:r>
            <a:r>
              <a:rPr lang="ar-SA" sz="4000" b="1" dirty="0" smtClean="0">
                <a:solidFill>
                  <a:srgbClr val="FF0000"/>
                </a:solidFill>
                <a:latin typeface="Times New Roman" pitchFamily="18" charset="0"/>
                <a:cs typeface="Times New Roman" pitchFamily="18" charset="0"/>
              </a:rPr>
              <a:t>نبحث عن مصطلحات مجتمعية أخري متمايزة الحروف :</a:t>
            </a:r>
          </a:p>
          <a:p>
            <a:pPr marL="0" marR="0" lvl="0" indent="0" algn="r" defTabSz="914400" rtl="1" eaLnBrk="1" fontAlgn="base" latinLnBrk="0" hangingPunct="1">
              <a:lnSpc>
                <a:spcPct val="100000"/>
              </a:lnSpc>
              <a:spcBef>
                <a:spcPct val="0"/>
              </a:spcBef>
              <a:spcAft>
                <a:spcPct val="0"/>
              </a:spcAft>
              <a:buClrTx/>
              <a:buSzTx/>
              <a:tabLst/>
            </a:pPr>
            <a:r>
              <a:rPr kumimoji="0" lang="ar-SA" sz="4000" b="1" i="0" u="none" strike="noStrike" cap="none" normalizeH="0" baseline="0" dirty="0" smtClean="0">
                <a:ln>
                  <a:noFill/>
                </a:ln>
                <a:solidFill>
                  <a:srgbClr val="002060"/>
                </a:solidFill>
                <a:effectLst/>
                <a:latin typeface="Times New Roman" pitchFamily="18" charset="0"/>
                <a:cs typeface="Times New Roman" pitchFamily="18" charset="0"/>
              </a:rPr>
              <a:t> &amp;-الفرق</a:t>
            </a:r>
            <a:r>
              <a:rPr kumimoji="0" lang="ar-SA" sz="4000" b="1" i="0" u="none" strike="noStrike" cap="none" normalizeH="0" dirty="0" smtClean="0">
                <a:ln>
                  <a:noFill/>
                </a:ln>
                <a:solidFill>
                  <a:srgbClr val="002060"/>
                </a:solidFill>
                <a:effectLst/>
                <a:latin typeface="Times New Roman" pitchFamily="18" charset="0"/>
                <a:cs typeface="Times New Roman" pitchFamily="18" charset="0"/>
              </a:rPr>
              <a:t> بين المشاركة والشراكة :</a:t>
            </a:r>
          </a:p>
          <a:p>
            <a:pPr marL="0" marR="0" lvl="0" indent="0" algn="r" defTabSz="914400" rtl="1" eaLnBrk="1" fontAlgn="base" latinLnBrk="0" hangingPunct="1">
              <a:lnSpc>
                <a:spcPct val="100000"/>
              </a:lnSpc>
              <a:spcBef>
                <a:spcPct val="0"/>
              </a:spcBef>
              <a:spcAft>
                <a:spcPct val="0"/>
              </a:spcAft>
              <a:buClrTx/>
              <a:buSzTx/>
              <a:tabLst/>
            </a:pPr>
            <a:r>
              <a:rPr lang="ar-SA" sz="4000" b="1" dirty="0" smtClean="0">
                <a:solidFill>
                  <a:srgbClr val="002060"/>
                </a:solidFill>
                <a:latin typeface="Times New Roman" pitchFamily="18" charset="0"/>
                <a:cs typeface="Times New Roman" pitchFamily="18" charset="0"/>
              </a:rPr>
              <a:t> &amp;-الفرق بين التكلفة والكلفة :</a:t>
            </a:r>
          </a:p>
          <a:p>
            <a:pPr marL="0" marR="0" lvl="0" indent="0" algn="r" defTabSz="914400" rtl="1" eaLnBrk="1" fontAlgn="base" latinLnBrk="0" hangingPunct="1">
              <a:lnSpc>
                <a:spcPct val="100000"/>
              </a:lnSpc>
              <a:spcBef>
                <a:spcPct val="0"/>
              </a:spcBef>
              <a:spcAft>
                <a:spcPct val="0"/>
              </a:spcAft>
              <a:buClrTx/>
              <a:buSzTx/>
              <a:tabLst/>
            </a:pPr>
            <a:r>
              <a:rPr kumimoji="0" lang="ar-SA" sz="4000" b="1" i="0" u="none" strike="noStrike" cap="none" normalizeH="0" baseline="0" dirty="0" smtClean="0">
                <a:ln>
                  <a:noFill/>
                </a:ln>
                <a:solidFill>
                  <a:srgbClr val="002060"/>
                </a:solidFill>
                <a:effectLst/>
                <a:latin typeface="Times New Roman" pitchFamily="18" charset="0"/>
                <a:cs typeface="Times New Roman" pitchFamily="18" charset="0"/>
              </a:rPr>
              <a:t> &amp;-الفرق</a:t>
            </a:r>
            <a:r>
              <a:rPr kumimoji="0" lang="ar-SA" sz="4000" b="1" i="0" u="none" strike="noStrike" cap="none" normalizeH="0" dirty="0" smtClean="0">
                <a:ln>
                  <a:noFill/>
                </a:ln>
                <a:solidFill>
                  <a:srgbClr val="002060"/>
                </a:solidFill>
                <a:effectLst/>
                <a:latin typeface="Times New Roman" pitchFamily="18" charset="0"/>
                <a:cs typeface="Times New Roman" pitchFamily="18" charset="0"/>
              </a:rPr>
              <a:t> بين الزواج والنكاح </a:t>
            </a:r>
          </a:p>
          <a:p>
            <a:pPr marL="0" marR="0" lvl="0" indent="0" algn="r" defTabSz="914400" rtl="1" eaLnBrk="1" fontAlgn="base" latinLnBrk="0" hangingPunct="1">
              <a:lnSpc>
                <a:spcPct val="100000"/>
              </a:lnSpc>
              <a:spcBef>
                <a:spcPct val="0"/>
              </a:spcBef>
              <a:spcAft>
                <a:spcPct val="0"/>
              </a:spcAft>
              <a:buClrTx/>
              <a:buSzTx/>
              <a:tabLst/>
            </a:pPr>
            <a:r>
              <a:rPr kumimoji="0" lang="ar-SA" sz="3600" b="1" i="0" u="none" strike="noStrike" cap="none" normalizeH="0" dirty="0" smtClean="0">
                <a:ln>
                  <a:noFill/>
                </a:ln>
                <a:solidFill>
                  <a:srgbClr val="002060"/>
                </a:solidFill>
                <a:effectLst/>
                <a:latin typeface="Times New Roman" pitchFamily="18" charset="0"/>
                <a:cs typeface="Times New Roman" pitchFamily="18" charset="0"/>
              </a:rPr>
              <a:t>( وعلي وجه     الخصوص الرأي الديني في هذه الفروق )</a:t>
            </a:r>
            <a:endParaRPr kumimoji="0" lang="ar-SA" sz="36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19</a:t>
            </a:fld>
            <a:endParaRPr lang="en-US" dirty="0"/>
          </a:p>
        </p:txBody>
      </p:sp>
      <p:sp>
        <p:nvSpPr>
          <p:cNvPr id="3" name="Rectangle 2"/>
          <p:cNvSpPr/>
          <p:nvPr/>
        </p:nvSpPr>
        <p:spPr>
          <a:xfrm>
            <a:off x="838200" y="228601"/>
            <a:ext cx="7467600" cy="5909310"/>
          </a:xfrm>
          <a:prstGeom prst="rect">
            <a:avLst/>
          </a:prstGeom>
        </p:spPr>
        <p:txBody>
          <a:bodyPr wrap="square">
            <a:spAutoFit/>
          </a:bodyPr>
          <a:lstStyle/>
          <a:p>
            <a:pPr algn="ctr" rtl="1"/>
            <a:r>
              <a:rPr lang="ar-SA" sz="3600" b="1" dirty="0" smtClean="0"/>
              <a:t>بسم الله الرحمن الرحيم</a:t>
            </a:r>
          </a:p>
          <a:p>
            <a:pPr algn="r" rtl="1"/>
            <a:endParaRPr lang="ar-SA" b="1" dirty="0" smtClean="0"/>
          </a:p>
          <a:p>
            <a:pPr algn="r" rtl="1"/>
            <a:endParaRPr lang="ar-SA" b="1" dirty="0" smtClean="0"/>
          </a:p>
          <a:p>
            <a:pPr algn="r" rtl="1"/>
            <a:r>
              <a:rPr lang="ar-SA" b="1" dirty="0" smtClean="0"/>
              <a:t> </a:t>
            </a:r>
            <a:r>
              <a:rPr lang="ar-SA" sz="3600" b="1" dirty="0" smtClean="0"/>
              <a:t>(ولاَ تَعْزِمُواْ عُقْدَةَ النِّكَاحِ حَتَّىَ يَبْلُغَ الْكِتَابُ أَجَلَهُ) (البقرة  235 ) .</a:t>
            </a:r>
          </a:p>
          <a:p>
            <a:pPr algn="r" rtl="1"/>
            <a:endParaRPr lang="ar-SA" sz="3600" b="1" dirty="0" smtClean="0"/>
          </a:p>
          <a:p>
            <a:pPr algn="r" rtl="1"/>
            <a:r>
              <a:rPr lang="ar-SA" sz="3600" b="1" dirty="0" smtClean="0"/>
              <a:t> (</a:t>
            </a:r>
            <a:r>
              <a:rPr lang="ar-SA" sz="3600" b="1" dirty="0" err="1" smtClean="0"/>
              <a:t>وَلْيَسْتَعْفِفِ</a:t>
            </a:r>
            <a:r>
              <a:rPr lang="ar-SA" sz="3600" b="1" dirty="0" smtClean="0"/>
              <a:t> الَّذِينَ لَا يَجِدُونَ نِكَاحاً حَتَّى </a:t>
            </a:r>
            <a:r>
              <a:rPr lang="ar-SA" sz="3600" b="1" dirty="0" err="1" smtClean="0"/>
              <a:t>يُغْنِيَهُمْ</a:t>
            </a:r>
            <a:r>
              <a:rPr lang="ar-SA" sz="3600" b="1" dirty="0" smtClean="0"/>
              <a:t> اللَّهُ مِن فَضْلِهِ) (النور33 ) .</a:t>
            </a:r>
          </a:p>
          <a:p>
            <a:pPr algn="r" rtl="1"/>
            <a:endParaRPr lang="ar-SA" sz="3600" b="1" dirty="0" smtClean="0"/>
          </a:p>
          <a:p>
            <a:pPr algn="r" rtl="1"/>
            <a:r>
              <a:rPr lang="ar-SA" sz="3600" b="1" dirty="0" smtClean="0"/>
              <a:t> (يَا أَيُّهَا الَّذِينَ آمَنُوا إِذَا نَكَحْتُمُ الْمُؤْمِنَاتِ ثُمَّ طَلَّقْتُمُوهُنَّ) (الأحزاب:49) </a:t>
            </a:r>
          </a:p>
          <a:p>
            <a:pPr algn="r" rtl="1"/>
            <a:endParaRPr lang="ar-SA" b="1" dirty="0" smtClean="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a:t>
            </a:fld>
            <a:endParaRPr lang="en-US" dirty="0"/>
          </a:p>
        </p:txBody>
      </p:sp>
      <p:sp>
        <p:nvSpPr>
          <p:cNvPr id="48129" name="Rectangle 1"/>
          <p:cNvSpPr>
            <a:spLocks noChangeArrowheads="1"/>
          </p:cNvSpPr>
          <p:nvPr/>
        </p:nvSpPr>
        <p:spPr bwMode="auto">
          <a:xfrm>
            <a:off x="609600" y="685800"/>
            <a:ext cx="7924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FF0000"/>
                </a:solidFill>
                <a:effectLst/>
                <a:latin typeface="Calibri" pitchFamily="34" charset="0"/>
                <a:ea typeface="Times New Roman" pitchFamily="18" charset="0"/>
                <a:cs typeface="+mj-cs"/>
              </a:rPr>
              <a:t>التخطيط الاستراتيجي :</a:t>
            </a:r>
            <a:endParaRPr kumimoji="0" lang="en-US" sz="4000" b="1" i="0" u="none" strike="noStrike" cap="none" normalizeH="0" baseline="0" dirty="0" smtClean="0">
              <a:ln>
                <a:noFill/>
              </a:ln>
              <a:solidFill>
                <a:srgbClr val="FF0000"/>
              </a:solidFill>
              <a:effectLst/>
              <a:latin typeface="Calibri" pitchFamily="34" charset="0"/>
              <a:ea typeface="Times New Roman" pitchFamily="18" charset="0"/>
              <a:cs typeface="+mj-cs"/>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FF0000"/>
                </a:solidFill>
                <a:effectLst/>
                <a:latin typeface="Calibri" pitchFamily="34" charset="0"/>
                <a:ea typeface="Times New Roman" pitchFamily="18" charset="0"/>
                <a:cs typeface="+mj-cs"/>
              </a:rPr>
              <a:t> هو عملية تتصور بها المؤسسة التعليمية مستقبلها فتضع الإجراءات والعمليات الضرورية لبلوغ ذلك المستقبل وكذلك فإن التخطيط الاستراتيجي هو اكبر من مجرد محاولة توقعات المستقبل بل يتعدي ذلك إلي الاقتناع بأن صورة المستقبل يمكن التأثير عليها وتغييرها وذلك بوضع أهداف وغايات واضحة والعمل علي تحقيقيها في إطار زمنية محددة</a:t>
            </a:r>
            <a:r>
              <a:rPr kumimoji="0" lang="en-GB" sz="4000" b="1" i="0" u="none" strike="noStrike" cap="none" normalizeH="0" baseline="0" dirty="0" smtClean="0">
                <a:ln>
                  <a:noFill/>
                </a:ln>
                <a:solidFill>
                  <a:srgbClr val="FF0000"/>
                </a:solidFill>
                <a:effectLst/>
                <a:latin typeface="Calibri" pitchFamily="34" charset="0"/>
                <a:ea typeface="Times New Roman" pitchFamily="18" charset="0"/>
                <a:cs typeface="+mj-cs"/>
              </a:rPr>
              <a:t> .</a:t>
            </a:r>
            <a:endParaRPr kumimoji="0" lang="en-GB"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type.wav" builtIn="1"/>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20</a:t>
            </a:fld>
            <a:endParaRPr lang="en-US" dirty="0"/>
          </a:p>
        </p:txBody>
      </p:sp>
      <p:sp>
        <p:nvSpPr>
          <p:cNvPr id="3" name="Rectangle 2"/>
          <p:cNvSpPr/>
          <p:nvPr/>
        </p:nvSpPr>
        <p:spPr>
          <a:xfrm>
            <a:off x="457200" y="228601"/>
            <a:ext cx="8458200" cy="3970318"/>
          </a:xfrm>
          <a:prstGeom prst="rect">
            <a:avLst/>
          </a:prstGeom>
        </p:spPr>
        <p:txBody>
          <a:bodyPr wrap="square">
            <a:spAutoFit/>
          </a:bodyPr>
          <a:lstStyle/>
          <a:p>
            <a:pPr algn="r" rtl="1"/>
            <a:r>
              <a:rPr lang="ar-SA" b="1" dirty="0" smtClean="0"/>
              <a:t>(</a:t>
            </a:r>
            <a:r>
              <a:rPr lang="ar-SA" sz="3600" b="1" dirty="0" smtClean="0"/>
              <a:t>أَوْ يُزَوِّجُهُمْ ذُكْرَاناً وَإِنَاثاً وَيَجْعَلُ مَنْ يَشَاءُ عَقِيماً إِنَّهُ عَلِيمٌ قَدِيرٌ) (الشورى:50).</a:t>
            </a:r>
          </a:p>
          <a:p>
            <a:pPr algn="r" rtl="1"/>
            <a:r>
              <a:rPr lang="ar-SA" sz="3600" b="1" dirty="0" smtClean="0"/>
              <a:t>(وَأَنزَلَ مِنَ السَّمَاءِ مَاءً فَأَخْرَجْنَا </a:t>
            </a:r>
            <a:r>
              <a:rPr lang="ar-SA" sz="3600" b="1" dirty="0" err="1" smtClean="0"/>
              <a:t>بِهِ</a:t>
            </a:r>
            <a:r>
              <a:rPr lang="ar-SA" sz="3600" b="1" dirty="0" smtClean="0"/>
              <a:t> أَزْوَاجاً مِّن نَّبَاتٍ شَتَّى) (طه53)</a:t>
            </a:r>
          </a:p>
          <a:p>
            <a:pPr algn="r" rtl="1"/>
            <a:endParaRPr lang="ar-SA" sz="3600" b="1" dirty="0" smtClean="0"/>
          </a:p>
          <a:p>
            <a:pPr algn="r" rtl="1"/>
            <a:endParaRPr lang="ar-SA" b="1" dirty="0" smtClean="0"/>
          </a:p>
          <a:p>
            <a:pPr algn="r" rtl="1"/>
            <a:endParaRPr lang="ar-SA" b="1" dirty="0" smtClean="0"/>
          </a:p>
          <a:p>
            <a:pPr algn="r" rtl="1"/>
            <a:endParaRPr lang="ar-SA" b="1" dirty="0" smtClean="0"/>
          </a:p>
          <a:p>
            <a:pPr algn="r" rtl="1"/>
            <a:endParaRPr lang="ar-SA" b="1" dirty="0"/>
          </a:p>
        </p:txBody>
      </p:sp>
      <p:sp>
        <p:nvSpPr>
          <p:cNvPr id="4" name="Rectangle 3"/>
          <p:cNvSpPr/>
          <p:nvPr/>
        </p:nvSpPr>
        <p:spPr>
          <a:xfrm>
            <a:off x="457200" y="2971800"/>
            <a:ext cx="8458200" cy="1754326"/>
          </a:xfrm>
          <a:prstGeom prst="rect">
            <a:avLst/>
          </a:prstGeom>
        </p:spPr>
        <p:txBody>
          <a:bodyPr wrap="square">
            <a:spAutoFit/>
          </a:bodyPr>
          <a:lstStyle/>
          <a:p>
            <a:pPr algn="r" rtl="1"/>
            <a:r>
              <a:rPr lang="ar-SA" sz="3600" b="1" dirty="0" smtClean="0"/>
              <a:t>قوله عز وجل: ( وإذا النفوس زوجت) (التكوير)</a:t>
            </a:r>
          </a:p>
          <a:p>
            <a:pPr algn="r" rtl="1"/>
            <a:r>
              <a:rPr lang="ar-SA" sz="3600" b="1" dirty="0" smtClean="0"/>
              <a:t>وقوله سبحانه : (احشروا الذين ظلموا وأزواجهم) </a:t>
            </a:r>
          </a:p>
          <a:p>
            <a:pPr algn="r" rtl="1"/>
            <a:r>
              <a:rPr lang="ar-SA" sz="3600" b="1" dirty="0" smtClean="0"/>
              <a:t>                           أي قرناءهم.</a:t>
            </a:r>
            <a:endParaRPr lang="ar-SA" sz="3600" b="1"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21</a:t>
            </a:fld>
            <a:endParaRPr lang="en-US" dirty="0"/>
          </a:p>
        </p:txBody>
      </p:sp>
      <p:sp>
        <p:nvSpPr>
          <p:cNvPr id="3" name="Rectangle 2"/>
          <p:cNvSpPr/>
          <p:nvPr/>
        </p:nvSpPr>
        <p:spPr>
          <a:xfrm>
            <a:off x="152400" y="304801"/>
            <a:ext cx="8763000" cy="3385542"/>
          </a:xfrm>
          <a:prstGeom prst="rect">
            <a:avLst/>
          </a:prstGeom>
        </p:spPr>
        <p:txBody>
          <a:bodyPr wrap="square">
            <a:spAutoFit/>
          </a:bodyPr>
          <a:lstStyle/>
          <a:p>
            <a:pPr algn="ctr" rtl="1"/>
            <a:r>
              <a:rPr lang="ar-SA" sz="5400" b="1" dirty="0" smtClean="0">
                <a:cs typeface="+mj-cs"/>
              </a:rPr>
              <a:t>الكلفة </a:t>
            </a:r>
          </a:p>
          <a:p>
            <a:pPr algn="r" rtl="1"/>
            <a:r>
              <a:rPr lang="ar-SA" sz="4000" b="1" dirty="0" smtClean="0">
                <a:cs typeface="+mj-cs"/>
              </a:rPr>
              <a:t> </a:t>
            </a:r>
            <a:r>
              <a:rPr lang="en-US" sz="4000" b="1" dirty="0" smtClean="0">
                <a:cs typeface="+mj-cs"/>
              </a:rPr>
              <a:t> </a:t>
            </a:r>
            <a:r>
              <a:rPr lang="ar-SA" sz="4000" b="1" dirty="0" smtClean="0">
                <a:cs typeface="+mj-cs"/>
              </a:rPr>
              <a:t>مصطلح اقتصادي يمثل أي شكل من أشكال التضحية في سبيل الحصول على </a:t>
            </a:r>
            <a:r>
              <a:rPr lang="ar-SA" sz="4000" b="1" dirty="0" smtClean="0">
                <a:cs typeface="+mj-cs"/>
                <a:hlinkClick r:id="rId3" tooltip="منفعة (الصفحة غير موجودة)"/>
              </a:rPr>
              <a:t>منفعة</a:t>
            </a:r>
            <a:r>
              <a:rPr lang="en-US" sz="4000" b="1" dirty="0" smtClean="0">
                <a:cs typeface="+mj-cs"/>
              </a:rPr>
              <a:t>  </a:t>
            </a:r>
            <a:r>
              <a:rPr lang="ar-SA" sz="4000" b="1" dirty="0" smtClean="0">
                <a:cs typeface="+mj-cs"/>
              </a:rPr>
              <a:t> .</a:t>
            </a:r>
          </a:p>
          <a:p>
            <a:pPr algn="r" rtl="1"/>
            <a:endParaRPr lang="ar-SA" sz="4000" b="1" dirty="0" smtClean="0">
              <a:cs typeface="+mj-cs"/>
            </a:endParaRPr>
          </a:p>
          <a:p>
            <a:pPr algn="r" rtl="1"/>
            <a:endParaRPr lang="en-US" sz="4000" b="1" dirty="0">
              <a:cs typeface="+mj-cs"/>
            </a:endParaRPr>
          </a:p>
        </p:txBody>
      </p:sp>
      <p:sp>
        <p:nvSpPr>
          <p:cNvPr id="4" name="Rectangle 3"/>
          <p:cNvSpPr/>
          <p:nvPr/>
        </p:nvSpPr>
        <p:spPr>
          <a:xfrm>
            <a:off x="533400" y="3048000"/>
            <a:ext cx="8229600" cy="3416320"/>
          </a:xfrm>
          <a:prstGeom prst="rect">
            <a:avLst/>
          </a:prstGeom>
        </p:spPr>
        <p:txBody>
          <a:bodyPr wrap="square">
            <a:spAutoFit/>
          </a:bodyPr>
          <a:lstStyle/>
          <a:p>
            <a:pPr algn="r"/>
            <a:endParaRPr lang="ar-SA" sz="3600" b="1" dirty="0" smtClean="0">
              <a:cs typeface="+mj-cs"/>
            </a:endParaRPr>
          </a:p>
          <a:p>
            <a:pPr algn="r"/>
            <a:r>
              <a:rPr lang="ar-SA" sz="3600" b="1" dirty="0" smtClean="0">
                <a:cs typeface="+mj-cs"/>
              </a:rPr>
              <a:t>         مجموع ما تدفعه </a:t>
            </a:r>
            <a:r>
              <a:rPr lang="ar-SA" sz="3600" b="1" dirty="0" smtClean="0">
                <a:cs typeface="+mj-cs"/>
                <a:hlinkClick r:id="rId4" tooltip="مشروع"/>
              </a:rPr>
              <a:t>المنشأة</a:t>
            </a:r>
            <a:r>
              <a:rPr lang="ar-SA" sz="3600" b="1" dirty="0" smtClean="0">
                <a:cs typeface="+mj-cs"/>
              </a:rPr>
              <a:t> </a:t>
            </a:r>
          </a:p>
          <a:p>
            <a:pPr algn="r"/>
            <a:r>
              <a:rPr lang="ar-SA" sz="3600" b="1" dirty="0" smtClean="0">
                <a:cs typeface="+mj-cs"/>
              </a:rPr>
              <a:t>   من قيمة المواد </a:t>
            </a:r>
            <a:r>
              <a:rPr lang="ar-SA" sz="3600" b="1" dirty="0" smtClean="0">
                <a:cs typeface="+mj-cs"/>
                <a:hlinkClick r:id="rId5" tooltip="عمل"/>
              </a:rPr>
              <a:t>والعمل</a:t>
            </a:r>
            <a:r>
              <a:rPr lang="ar-SA" sz="3600" b="1" dirty="0" smtClean="0">
                <a:cs typeface="+mj-cs"/>
              </a:rPr>
              <a:t> والمصاريف غير المباشرة لإنتاج </a:t>
            </a:r>
            <a:r>
              <a:rPr lang="ar-SA" sz="3600" b="1" dirty="0" smtClean="0">
                <a:cs typeface="+mj-cs"/>
                <a:hlinkClick r:id="rId6" tooltip="سلعة"/>
              </a:rPr>
              <a:t>سلعة</a:t>
            </a:r>
            <a:r>
              <a:rPr lang="ar-SA" sz="3600" b="1" dirty="0" smtClean="0">
                <a:cs typeface="+mj-cs"/>
              </a:rPr>
              <a:t> معينة. أو بمعنى آخر: أنها ثمن ما تتحمله المنشأة أو </a:t>
            </a:r>
            <a:r>
              <a:rPr lang="ar-SA" sz="3600" b="1" dirty="0" smtClean="0">
                <a:cs typeface="+mj-cs"/>
                <a:hlinkClick r:id="rId7" tooltip="شركة"/>
              </a:rPr>
              <a:t>الشركة</a:t>
            </a:r>
            <a:r>
              <a:rPr lang="ar-SA" sz="3600" b="1" dirty="0" smtClean="0">
                <a:cs typeface="+mj-cs"/>
              </a:rPr>
              <a:t> من المواد وأجور </a:t>
            </a:r>
            <a:r>
              <a:rPr lang="ar-SA" sz="3600" b="1" dirty="0" smtClean="0">
                <a:cs typeface="+mj-cs"/>
                <a:hlinkClick r:id="rId8" tooltip="عامل (مهنة)"/>
              </a:rPr>
              <a:t>العمال</a:t>
            </a:r>
            <a:r>
              <a:rPr lang="ar-SA" sz="3600" b="1" dirty="0" smtClean="0">
                <a:cs typeface="+mj-cs"/>
              </a:rPr>
              <a:t> والنفقات    الأخرى في أنتاج </a:t>
            </a:r>
            <a:r>
              <a:rPr lang="ar-SA" sz="3600" b="1" dirty="0" smtClean="0">
                <a:cs typeface="+mj-cs"/>
                <a:hlinkClick r:id="rId6" tooltip="سلعة"/>
              </a:rPr>
              <a:t>السلع</a:t>
            </a:r>
            <a:r>
              <a:rPr lang="ar-SA" sz="3600" b="1" dirty="0" smtClean="0">
                <a:cs typeface="+mj-cs"/>
              </a:rPr>
              <a:t> </a:t>
            </a:r>
            <a:r>
              <a:rPr lang="ar-SA" sz="3600" b="1" dirty="0" smtClean="0">
                <a:cs typeface="+mj-cs"/>
                <a:hlinkClick r:id="rId9" tooltip="خدمة"/>
              </a:rPr>
              <a:t>والخدمات</a:t>
            </a:r>
            <a:r>
              <a:rPr lang="ar-SA" sz="3600" b="1" dirty="0" smtClean="0">
                <a:cs typeface="+mj-cs"/>
              </a:rPr>
              <a:t>.</a:t>
            </a:r>
            <a:endParaRPr lang="en-US" sz="3600" b="1" dirty="0">
              <a:cs typeface="+mj-cs"/>
            </a:endParaRPr>
          </a:p>
        </p:txBody>
      </p:sp>
      <p:sp>
        <p:nvSpPr>
          <p:cNvPr id="5" name="Rectangle 4"/>
          <p:cNvSpPr/>
          <p:nvPr/>
        </p:nvSpPr>
        <p:spPr>
          <a:xfrm>
            <a:off x="381000" y="2667000"/>
            <a:ext cx="8382000" cy="923330"/>
          </a:xfrm>
          <a:prstGeom prst="rect">
            <a:avLst/>
          </a:prstGeom>
        </p:spPr>
        <p:txBody>
          <a:bodyPr wrap="square">
            <a:spAutoFit/>
          </a:bodyPr>
          <a:lstStyle/>
          <a:p>
            <a:pPr algn="ctr"/>
            <a:r>
              <a:rPr lang="ar-SA" b="1" dirty="0" smtClean="0"/>
              <a:t>   </a:t>
            </a:r>
            <a:r>
              <a:rPr lang="ar-SA" sz="5400" b="1" dirty="0" smtClean="0"/>
              <a:t> </a:t>
            </a:r>
            <a:r>
              <a:rPr lang="ar-SA" sz="5400" b="1" dirty="0" smtClean="0">
                <a:cs typeface="+mj-cs"/>
              </a:rPr>
              <a:t>التكلفة</a:t>
            </a:r>
            <a:endParaRPr lang="en-US" sz="5400" b="1" dirty="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22</a:t>
            </a:fld>
            <a:endParaRPr lang="en-US" dirty="0"/>
          </a:p>
        </p:txBody>
      </p:sp>
      <p:sp>
        <p:nvSpPr>
          <p:cNvPr id="3" name="Rectangle 2"/>
          <p:cNvSpPr/>
          <p:nvPr/>
        </p:nvSpPr>
        <p:spPr>
          <a:xfrm>
            <a:off x="228600" y="304801"/>
            <a:ext cx="8610600" cy="1200329"/>
          </a:xfrm>
          <a:prstGeom prst="rect">
            <a:avLst/>
          </a:prstGeom>
        </p:spPr>
        <p:txBody>
          <a:bodyPr wrap="square">
            <a:spAutoFit/>
          </a:bodyPr>
          <a:lstStyle/>
          <a:p>
            <a:pPr algn="r"/>
            <a:r>
              <a:rPr lang="ar-SA" sz="3600" b="1" dirty="0" smtClean="0"/>
              <a:t>جا</a:t>
            </a:r>
            <a:r>
              <a:rPr lang="ar-SA" sz="3600" b="1" dirty="0" smtClean="0">
                <a:cs typeface="+mj-cs"/>
              </a:rPr>
              <a:t>ء فى (القاموس المحيط) أن الشراكة بمعنى : قد اشتركا وتشاركا وشارك أحدهما الآخر وجمعها شرائك</a:t>
            </a:r>
            <a:r>
              <a:rPr lang="ar-SA" b="1" dirty="0" smtClean="0">
                <a:cs typeface="+mj-cs"/>
              </a:rPr>
              <a:t> </a:t>
            </a:r>
            <a:endParaRPr lang="en-US" dirty="0">
              <a:cs typeface="+mj-cs"/>
            </a:endParaRPr>
          </a:p>
        </p:txBody>
      </p:sp>
      <p:sp>
        <p:nvSpPr>
          <p:cNvPr id="4" name="Rectangle 3"/>
          <p:cNvSpPr/>
          <p:nvPr/>
        </p:nvSpPr>
        <p:spPr>
          <a:xfrm>
            <a:off x="609600" y="1752600"/>
            <a:ext cx="8229600" cy="1200329"/>
          </a:xfrm>
          <a:prstGeom prst="rect">
            <a:avLst/>
          </a:prstGeom>
        </p:spPr>
        <p:txBody>
          <a:bodyPr wrap="square">
            <a:spAutoFit/>
          </a:bodyPr>
          <a:lstStyle/>
          <a:p>
            <a:pPr algn="r"/>
            <a:r>
              <a:rPr lang="ar-SA" sz="3600" b="1" dirty="0" smtClean="0">
                <a:cs typeface="+mj-cs"/>
              </a:rPr>
              <a:t>الشراكة تعنى تعاون واهتمام بتبادل الأفكار وصولاً إلى بناء علاقات تعاونية متضمنة محادثات تأملية</a:t>
            </a:r>
            <a:endParaRPr lang="en-US" sz="3600" dirty="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23</a:t>
            </a:fld>
            <a:endParaRPr lang="en-US" dirty="0"/>
          </a:p>
        </p:txBody>
      </p:sp>
      <p:pic>
        <p:nvPicPr>
          <p:cNvPr id="3" name="Picture 2" descr="https://encrypted-tbn0.gstatic.com/images?q=tbn:ANd9GcSmv3gymA23SwngmeBQ9dyjIiJliF3gUnYG8BafmA1mTko9JOSaZA"/>
          <p:cNvPicPr/>
          <p:nvPr/>
        </p:nvPicPr>
        <p:blipFill>
          <a:blip r:embed="rId3"/>
          <a:srcRect/>
          <a:stretch>
            <a:fillRect/>
          </a:stretch>
        </p:blipFill>
        <p:spPr bwMode="auto">
          <a:xfrm>
            <a:off x="381000" y="838200"/>
            <a:ext cx="8001000" cy="46482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24</a:t>
            </a:fld>
            <a:endParaRPr lang="en-US" dirty="0"/>
          </a:p>
        </p:txBody>
      </p:sp>
      <p:pic>
        <p:nvPicPr>
          <p:cNvPr id="3" name="Picture 2" descr="https://encrypted-tbn1.gstatic.com/images?q=tbn:ANd9GcRXMt-aW91pkrFoK3L_35T_lFrHPkoNgtU8L9gVEjh5nc5ORq5s-OMHvg"/>
          <p:cNvPicPr/>
          <p:nvPr/>
        </p:nvPicPr>
        <p:blipFill>
          <a:blip r:embed="rId3"/>
          <a:srcRect/>
          <a:stretch>
            <a:fillRect/>
          </a:stretch>
        </p:blipFill>
        <p:spPr bwMode="auto">
          <a:xfrm>
            <a:off x="381000" y="762000"/>
            <a:ext cx="7924800" cy="48006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25</a:t>
            </a:fld>
            <a:endParaRPr lang="en-US" dirty="0"/>
          </a:p>
        </p:txBody>
      </p:sp>
      <p:pic>
        <p:nvPicPr>
          <p:cNvPr id="3" name="Picture 2" descr="https://encrypted-tbn2.gstatic.com/images?q=tbn:ANd9GcTG2G1Tn1NvK3a0mjb-Ek4nZThq3FBkQztlHJrIMuclqCnq3jauETsPrVI"/>
          <p:cNvPicPr/>
          <p:nvPr/>
        </p:nvPicPr>
        <p:blipFill>
          <a:blip r:embed="rId3"/>
          <a:srcRect/>
          <a:stretch>
            <a:fillRect/>
          </a:stretch>
        </p:blipFill>
        <p:spPr bwMode="auto">
          <a:xfrm>
            <a:off x="381000" y="381000"/>
            <a:ext cx="8305800" cy="53340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26</a:t>
            </a:fld>
            <a:endParaRPr lang="en-US" dirty="0"/>
          </a:p>
        </p:txBody>
      </p:sp>
      <p:pic>
        <p:nvPicPr>
          <p:cNvPr id="3" name="Picture 2" descr="https://encrypted-tbn1.gstatic.com/images?q=tbn:ANd9GcTcCvE1rNM0XyzWoJYKQgNvTK9XMVopBaQIvZxW6Ekqe59lIgScdmL6aZM"/>
          <p:cNvPicPr/>
          <p:nvPr/>
        </p:nvPicPr>
        <p:blipFill>
          <a:blip r:embed="rId3"/>
          <a:srcRect/>
          <a:stretch>
            <a:fillRect/>
          </a:stretch>
        </p:blipFill>
        <p:spPr bwMode="auto">
          <a:xfrm>
            <a:off x="457200" y="838200"/>
            <a:ext cx="7772399" cy="47244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27</a:t>
            </a:fld>
            <a:endParaRPr lang="en-US" dirty="0"/>
          </a:p>
        </p:txBody>
      </p:sp>
      <p:pic>
        <p:nvPicPr>
          <p:cNvPr id="3" name="Picture 2" descr="https://encrypted-tbn0.gstatic.com/images?q=tbn:ANd9GcSgEcbh8xBs7RjGX0SucbDT1RsEZB3GO1_5BC_wcPHpAkyXjlUQ"/>
          <p:cNvPicPr/>
          <p:nvPr/>
        </p:nvPicPr>
        <p:blipFill>
          <a:blip r:embed="rId3"/>
          <a:srcRect/>
          <a:stretch>
            <a:fillRect/>
          </a:stretch>
        </p:blipFill>
        <p:spPr bwMode="auto">
          <a:xfrm>
            <a:off x="685800" y="685800"/>
            <a:ext cx="7315199" cy="50292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28</a:t>
            </a:fld>
            <a:endParaRPr lang="en-US" dirty="0"/>
          </a:p>
        </p:txBody>
      </p:sp>
      <p:pic>
        <p:nvPicPr>
          <p:cNvPr id="3" name="Picture 2" descr="https://encrypted-tbn2.gstatic.com/images?q=tbn:ANd9GcQ6UwoPCNA8auAYx9kGCMRj7oYfv5GsR1acQkB7UtlJx21mk87PKw"/>
          <p:cNvPicPr/>
          <p:nvPr/>
        </p:nvPicPr>
        <p:blipFill>
          <a:blip r:embed="rId3"/>
          <a:srcRect/>
          <a:stretch>
            <a:fillRect/>
          </a:stretch>
        </p:blipFill>
        <p:spPr bwMode="auto">
          <a:xfrm>
            <a:off x="304800" y="381000"/>
            <a:ext cx="8153400" cy="56388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29</a:t>
            </a:fld>
            <a:endParaRPr lang="en-US" dirty="0"/>
          </a:p>
        </p:txBody>
      </p:sp>
      <p:pic>
        <p:nvPicPr>
          <p:cNvPr id="3" name="Picture 2" descr="https://encrypted-tbn1.gstatic.com/images?q=tbn:ANd9GcSDDq-KEwILHyUib7cDMtK41RqYl_vQRHx3MwK8qTDQaOp89WnS"/>
          <p:cNvPicPr/>
          <p:nvPr/>
        </p:nvPicPr>
        <p:blipFill>
          <a:blip r:embed="rId3"/>
          <a:srcRect/>
          <a:stretch>
            <a:fillRect/>
          </a:stretch>
        </p:blipFill>
        <p:spPr bwMode="auto">
          <a:xfrm>
            <a:off x="457200" y="457200"/>
            <a:ext cx="8458200" cy="56388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3</a:t>
            </a:fld>
            <a:endParaRPr lang="en-US" dirty="0"/>
          </a:p>
        </p:txBody>
      </p:sp>
      <p:sp>
        <p:nvSpPr>
          <p:cNvPr id="49153" name="Rectangle 1"/>
          <p:cNvSpPr>
            <a:spLocks noChangeArrowheads="1"/>
          </p:cNvSpPr>
          <p:nvPr/>
        </p:nvSpPr>
        <p:spPr bwMode="auto">
          <a:xfrm>
            <a:off x="609600" y="228600"/>
            <a:ext cx="8001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أهم الموضوعات المتعلقة بالتخطيط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التخطيط و تحديد الاحتياجات.</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أركان التخطيط.</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وجهي التخطيط.</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مفهوم التخطيط الاستراتيجي.</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درجات التخطيط.</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المشاركة والتخطيط الاستراتيجي.</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هل التخطيط عملية فنية بحتة؟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الأولويات في صياغة الخطة.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مرونة الخطة.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متابعة الخطة.</a:t>
            </a:r>
            <a:endParaRPr kumimoji="0" lang="ar-EG"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sndAc>
      <p:stSnd>
        <p:snd r:embed="rId2" name="type.wav" builtIn="1"/>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30</a:t>
            </a:fld>
            <a:endParaRPr lang="en-US" dirty="0"/>
          </a:p>
        </p:txBody>
      </p:sp>
      <p:pic>
        <p:nvPicPr>
          <p:cNvPr id="3" name="Picture 2" descr="https://encrypted-tbn0.gstatic.com/images?q=tbn:ANd9GcTtJ8tTordcS-h0svxwKPt8kC1h9uV23_OvPSt2h3eqJxVhW_9I"/>
          <p:cNvPicPr/>
          <p:nvPr/>
        </p:nvPicPr>
        <p:blipFill>
          <a:blip r:embed="rId3"/>
          <a:srcRect/>
          <a:stretch>
            <a:fillRect/>
          </a:stretch>
        </p:blipFill>
        <p:spPr bwMode="auto">
          <a:xfrm>
            <a:off x="381000" y="381000"/>
            <a:ext cx="8381999" cy="57150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31</a:t>
            </a:fld>
            <a:endParaRPr lang="en-US" dirty="0"/>
          </a:p>
        </p:txBody>
      </p:sp>
      <p:pic>
        <p:nvPicPr>
          <p:cNvPr id="3" name="Picture 2" descr="https://encrypted-tbn1.gstatic.com/images?q=tbn:ANd9GcQrhBxUIKoti6EKVtUru-_ewGy27vcbiRYgm81Zb8bYrLgIKolK"/>
          <p:cNvPicPr/>
          <p:nvPr/>
        </p:nvPicPr>
        <p:blipFill>
          <a:blip r:embed="rId3"/>
          <a:srcRect/>
          <a:stretch>
            <a:fillRect/>
          </a:stretch>
        </p:blipFill>
        <p:spPr bwMode="auto">
          <a:xfrm>
            <a:off x="304801" y="457200"/>
            <a:ext cx="8382000" cy="5181599"/>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32</a:t>
            </a:fld>
            <a:endParaRPr lang="en-US" dirty="0"/>
          </a:p>
        </p:txBody>
      </p:sp>
      <p:pic>
        <p:nvPicPr>
          <p:cNvPr id="3" name="Picture 2" descr="https://encrypted-tbn3.gstatic.com/images?q=tbn:ANd9GcRYw3CSrAdQWx3OQ1L7ke--rW4l1OE-gwK4ZCUHJm6bODcvQFDtBQ"/>
          <p:cNvPicPr/>
          <p:nvPr/>
        </p:nvPicPr>
        <p:blipFill>
          <a:blip r:embed="rId3"/>
          <a:srcRect/>
          <a:stretch>
            <a:fillRect/>
          </a:stretch>
        </p:blipFill>
        <p:spPr bwMode="auto">
          <a:xfrm>
            <a:off x="381000" y="762000"/>
            <a:ext cx="8229600" cy="35814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33</a:t>
            </a:fld>
            <a:endParaRPr lang="en-US" dirty="0"/>
          </a:p>
        </p:txBody>
      </p:sp>
      <p:pic>
        <p:nvPicPr>
          <p:cNvPr id="3" name="Picture 2" descr="https://encrypted-tbn1.gstatic.com/images?q=tbn:ANd9GcRAWFxZvMAEdTnx3EVoYemk_rI5qnZWv95r52n07YBMr3pmJQm3CQ"/>
          <p:cNvPicPr/>
          <p:nvPr/>
        </p:nvPicPr>
        <p:blipFill>
          <a:blip r:embed="rId3"/>
          <a:srcRect/>
          <a:stretch>
            <a:fillRect/>
          </a:stretch>
        </p:blipFill>
        <p:spPr bwMode="auto">
          <a:xfrm>
            <a:off x="533400" y="533400"/>
            <a:ext cx="8382000" cy="4876800"/>
          </a:xfrm>
          <a:prstGeom prst="rect">
            <a:avLst/>
          </a:prstGeom>
          <a:noFill/>
          <a:ln w="9525">
            <a:noFill/>
            <a:miter lim="800000"/>
            <a:headEnd/>
            <a:tailEnd/>
          </a:ln>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04800" y="533400"/>
            <a:ext cx="8610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للمنظومة</a:t>
            </a:r>
            <a:r>
              <a:rPr lang="ar-SA" sz="3600" b="1" dirty="0" smtClean="0">
                <a:solidFill>
                  <a:srgbClr val="333333"/>
                </a:solidFill>
                <a:latin typeface="Tahoma" pitchFamily="34" charset="0"/>
                <a:ea typeface="Times New Roman" pitchFamily="18" charset="0"/>
              </a:rPr>
              <a:t> عدة سمات ،</a:t>
            </a: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  من أهمها :</a:t>
            </a:r>
            <a:endParaRPr kumimoji="0" lang="en-US" sz="3600" b="1" i="0" u="none" strike="noStrike" cap="none" normalizeH="0" baseline="0" dirty="0" smtClean="0">
              <a:ln>
                <a:noFill/>
              </a:ln>
              <a:solidFill>
                <a:schemeClr val="tx1"/>
              </a:solidFill>
              <a:effectLst/>
              <a:latin typeface="Arial" pitchFamily="34" charset="0"/>
              <a:ea typeface="Times New Roman" pitchFamily="18" charset="0"/>
              <a:cs typeface="+mj-cs"/>
            </a:endParaRPr>
          </a:p>
          <a:p>
            <a:pPr lvl="0" algn="r" rtl="1" eaLnBrk="0" fontAlgn="base" hangingPunct="0">
              <a:spcBef>
                <a:spcPct val="0"/>
              </a:spcBef>
              <a:spcAft>
                <a:spcPct val="0"/>
              </a:spcAft>
            </a:pP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1.  الغرضية ,</a:t>
            </a:r>
            <a:r>
              <a:rPr kumimoji="0" lang="en-US" sz="3600" b="1" i="1" u="none" strike="noStrike" cap="none" normalizeH="0" baseline="0" dirty="0" smtClean="0">
                <a:ln>
                  <a:noFill/>
                </a:ln>
                <a:solidFill>
                  <a:srgbClr val="333333"/>
                </a:solidFill>
                <a:effectLst/>
                <a:latin typeface="Tahoma" pitchFamily="34" charset="0"/>
                <a:ea typeface="Times New Roman" pitchFamily="18" charset="0"/>
                <a:cs typeface="+mj-cs"/>
              </a:rPr>
              <a:t>Objectives</a:t>
            </a: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 ,حيث أن لكل منظومة أهداف محددة تعمل على تحقيقها , وهذه الأهداف هي التي تحدد تركيب </a:t>
            </a:r>
            <a:r>
              <a:rPr lang="en-US" sz="3600" b="1" i="1" dirty="0" smtClean="0">
                <a:solidFill>
                  <a:srgbClr val="333333"/>
                </a:solidFill>
                <a:latin typeface="Tahoma" pitchFamily="34" charset="0"/>
                <a:ea typeface="Times New Roman" pitchFamily="18" charset="0"/>
              </a:rPr>
              <a:t>Structure</a:t>
            </a:r>
            <a:r>
              <a:rPr kumimoji="0" lang="ar-SA" sz="3600" b="1" i="1" u="none" strike="noStrike" cap="none" normalizeH="0" baseline="0" dirty="0" smtClean="0">
                <a:ln>
                  <a:noFill/>
                </a:ln>
                <a:solidFill>
                  <a:srgbClr val="333333"/>
                </a:solidFill>
                <a:effectLst/>
                <a:latin typeface="Tahoma" pitchFamily="34" charset="0"/>
                <a:ea typeface="Times New Roman" pitchFamily="18" charset="0"/>
                <a:cs typeface="+mj-cs"/>
              </a:rPr>
              <a:t> </a:t>
            </a: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 منظومة ما .</a:t>
            </a:r>
            <a:endParaRPr kumimoji="0" lang="en-US" sz="3600" b="1" i="0" u="none" strike="noStrike" cap="none" normalizeH="0" baseline="0" dirty="0" smtClean="0">
              <a:ln>
                <a:noFill/>
              </a:ln>
              <a:solidFill>
                <a:schemeClr val="tx1"/>
              </a:solidFill>
              <a:effectLst/>
              <a:latin typeface="Arial" pitchFamily="34" charset="0"/>
              <a:ea typeface="Times New Roman" pitchFamily="18"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2.  الخصائص المعينة: أي أن للمنظومة حدوداً تحيط بالمكونات والوظائف وتقصيها عن غيرها , وتحفظ هويتها 3.  البيئة المحيطة: أي أن للمنظومة بيئة تحيط بها وتقع خارج حدودها , وهذه البيئة تؤثر بها وتتأثر بها .</a:t>
            </a:r>
            <a:endParaRPr kumimoji="0" lang="ar-SA" sz="3600" b="1" i="0" u="none" strike="noStrike" cap="none" normalizeH="0" baseline="0" dirty="0" smtClean="0">
              <a:ln>
                <a:noFill/>
              </a:ln>
              <a:solidFill>
                <a:schemeClr val="tx1"/>
              </a:solidFill>
              <a:effectLst/>
              <a:latin typeface="Arial" pitchFamily="34" charset="0"/>
              <a:cs typeface="+mj-cs"/>
            </a:endParaRPr>
          </a:p>
        </p:txBody>
      </p:sp>
      <p:sp>
        <p:nvSpPr>
          <p:cNvPr id="3" name="Slide Number Placeholder 2"/>
          <p:cNvSpPr>
            <a:spLocks noGrp="1"/>
          </p:cNvSpPr>
          <p:nvPr>
            <p:ph type="sldNum" sz="quarter" idx="12"/>
          </p:nvPr>
        </p:nvSpPr>
        <p:spPr/>
        <p:txBody>
          <a:bodyPr/>
          <a:lstStyle/>
          <a:p>
            <a:fld id="{AA5E4CBC-329C-49BA-9E58-4BCB714709B8}" type="slidenum">
              <a:rPr lang="en-US" smtClean="0"/>
              <a:pPr/>
              <a:t>34</a:t>
            </a:fld>
            <a:endParaRPr lang="en-US"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381000"/>
            <a:ext cx="8610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333333"/>
                </a:solidFill>
                <a:effectLst/>
                <a:latin typeface="Tahoma" pitchFamily="34" charset="0"/>
                <a:ea typeface="Times New Roman" pitchFamily="18" charset="0"/>
                <a:cs typeface="Tahoma" pitchFamily="34" charset="0"/>
              </a:rPr>
              <a:t>.  </a:t>
            </a: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4- الديناميكية العملية : ويراد بها التفاعل الذي يجري بين عناصر المنظومة , وما يؤثر في هذا التفاعل وما ينتج عنه</a:t>
            </a:r>
            <a:endParaRPr kumimoji="0" lang="en-US" sz="3600" b="1" i="0" u="none" strike="noStrike" cap="none" normalizeH="0" baseline="0" dirty="0" smtClean="0">
              <a:ln>
                <a:noFill/>
              </a:ln>
              <a:solidFill>
                <a:schemeClr val="tx1"/>
              </a:solidFill>
              <a:effectLst/>
              <a:latin typeface="Arial" pitchFamily="34" charset="0"/>
              <a:ea typeface="Times New Roman" pitchFamily="18"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5.  الكل المركب: أي إن المنظومة كل مركب من تجمع من العناصر أو المجموعات التي يوجد بينها علاقات تداخل وتبادل مع بعضها البعض, وبينها وبين المنظومة ككل , وتعتمد هذه العناصر أو المجموعات على ما بينها من تفاعلات لتحقيق الأهداف المنشودة.</a:t>
            </a:r>
            <a:endParaRPr kumimoji="0" lang="ar-SA" sz="3600" b="1" i="0" u="none" strike="noStrike" cap="none" normalizeH="0" baseline="0" dirty="0" smtClean="0">
              <a:ln>
                <a:noFill/>
              </a:ln>
              <a:solidFill>
                <a:schemeClr val="tx1"/>
              </a:solidFill>
              <a:effectLst/>
              <a:latin typeface="Arial" pitchFamily="34" charset="0"/>
              <a:cs typeface="+mj-cs"/>
            </a:endParaRPr>
          </a:p>
        </p:txBody>
      </p:sp>
      <p:sp>
        <p:nvSpPr>
          <p:cNvPr id="3" name="Slide Number Placeholder 2"/>
          <p:cNvSpPr>
            <a:spLocks noGrp="1"/>
          </p:cNvSpPr>
          <p:nvPr>
            <p:ph type="sldNum" sz="quarter" idx="12"/>
          </p:nvPr>
        </p:nvSpPr>
        <p:spPr/>
        <p:txBody>
          <a:bodyPr/>
          <a:lstStyle/>
          <a:p>
            <a:fld id="{AA5E4CBC-329C-49BA-9E58-4BCB714709B8}" type="slidenum">
              <a:rPr lang="en-US" smtClean="0"/>
              <a:pPr/>
              <a:t>35</a:t>
            </a:fld>
            <a:endParaRPr lang="en-US"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228600"/>
            <a:ext cx="84582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فالمنظومة بنية مفتوحة</a:t>
            </a:r>
            <a:r>
              <a:rPr kumimoji="0" lang="en-US" sz="3600" b="1" i="0" u="none" strike="noStrike" cap="none" normalizeH="0" baseline="0" dirty="0" smtClean="0">
                <a:ln>
                  <a:noFill/>
                </a:ln>
                <a:solidFill>
                  <a:srgbClr val="333333"/>
                </a:solidFill>
                <a:effectLst/>
                <a:latin typeface="Tahoma" pitchFamily="34" charset="0"/>
                <a:ea typeface="Times New Roman" pitchFamily="18" charset="0"/>
                <a:cs typeface="+mj-cs"/>
              </a:rPr>
              <a:t> </a:t>
            </a:r>
            <a:r>
              <a:rPr kumimoji="0" lang="en-US" sz="3600" b="1" i="1" u="none" strike="noStrike" cap="none" normalizeH="0" baseline="0" dirty="0" smtClean="0">
                <a:ln>
                  <a:noFill/>
                </a:ln>
                <a:solidFill>
                  <a:srgbClr val="333333"/>
                </a:solidFill>
                <a:effectLst/>
                <a:latin typeface="Tahoma" pitchFamily="34" charset="0"/>
                <a:ea typeface="Times New Roman" pitchFamily="18" charset="0"/>
                <a:cs typeface="+mj-cs"/>
              </a:rPr>
              <a:t>Open Structure</a:t>
            </a: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وليست مغلقة</a:t>
            </a:r>
            <a:r>
              <a:rPr kumimoji="0" lang="en-US" sz="3600" b="1" i="1" u="none" strike="noStrike" cap="none" normalizeH="0" baseline="0" dirty="0" smtClean="0">
                <a:ln>
                  <a:noFill/>
                </a:ln>
                <a:solidFill>
                  <a:srgbClr val="333333"/>
                </a:solidFill>
                <a:effectLst/>
                <a:latin typeface="Tahoma" pitchFamily="34" charset="0"/>
                <a:ea typeface="Times New Roman" pitchFamily="18" charset="0"/>
                <a:cs typeface="+mj-cs"/>
              </a:rPr>
              <a:t>Close Structure</a:t>
            </a: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 وهي بنية متطورة</a:t>
            </a:r>
            <a:r>
              <a:rPr kumimoji="0" lang="en-US" sz="3600" b="1" i="0" u="none" strike="noStrike" cap="none" normalizeH="0" baseline="0" dirty="0" smtClean="0">
                <a:ln>
                  <a:noFill/>
                </a:ln>
                <a:solidFill>
                  <a:srgbClr val="333333"/>
                </a:solidFill>
                <a:effectLst/>
                <a:latin typeface="Tahoma" pitchFamily="34" charset="0"/>
                <a:ea typeface="Times New Roman" pitchFamily="18" charset="0"/>
                <a:cs typeface="+mj-cs"/>
              </a:rPr>
              <a:t> </a:t>
            </a:r>
            <a:r>
              <a:rPr kumimoji="0" lang="en-US" sz="3600" b="1" i="1" u="none" strike="noStrike" cap="none" normalizeH="0" baseline="0" dirty="0" smtClean="0">
                <a:ln>
                  <a:noFill/>
                </a:ln>
                <a:solidFill>
                  <a:srgbClr val="333333"/>
                </a:solidFill>
                <a:effectLst/>
                <a:latin typeface="Tahoma" pitchFamily="34" charset="0"/>
                <a:ea typeface="Times New Roman" pitchFamily="18" charset="0"/>
                <a:cs typeface="+mj-cs"/>
              </a:rPr>
              <a:t>Develop</a:t>
            </a:r>
            <a:r>
              <a:rPr kumimoji="0" lang="en-US" sz="3600" b="1" i="0" u="none" strike="noStrike" cap="none" normalizeH="0" baseline="0" dirty="0" smtClean="0">
                <a:ln>
                  <a:noFill/>
                </a:ln>
                <a:solidFill>
                  <a:srgbClr val="333333"/>
                </a:solidFill>
                <a:effectLst/>
                <a:latin typeface="Tahoma" pitchFamily="34" charset="0"/>
                <a:ea typeface="Times New Roman" pitchFamily="18" charset="0"/>
                <a:cs typeface="+mj-cs"/>
              </a:rPr>
              <a:t> </a:t>
            </a:r>
            <a:r>
              <a:rPr kumimoji="0" lang="en-US" sz="3600" b="1" i="1" u="none" strike="noStrike" cap="none" normalizeH="0" baseline="0" dirty="0" smtClean="0">
                <a:ln>
                  <a:noFill/>
                </a:ln>
                <a:solidFill>
                  <a:srgbClr val="333333"/>
                </a:solidFill>
                <a:effectLst/>
                <a:latin typeface="Tahoma" pitchFamily="34" charset="0"/>
                <a:ea typeface="Times New Roman" pitchFamily="18" charset="0"/>
                <a:cs typeface="+mj-cs"/>
              </a:rPr>
              <a:t>Structure</a:t>
            </a:r>
            <a:r>
              <a:rPr kumimoji="0" lang="ar-SA" sz="3600" b="1" i="0" u="none" strike="noStrike" cap="none" normalizeH="0" baseline="0" dirty="0" smtClean="0">
                <a:ln>
                  <a:noFill/>
                </a:ln>
                <a:solidFill>
                  <a:srgbClr val="333333"/>
                </a:solidFill>
                <a:effectLst/>
                <a:latin typeface="Tahoma" pitchFamily="34" charset="0"/>
                <a:ea typeface="Times New Roman" pitchFamily="18" charset="0"/>
                <a:cs typeface="+mj-cs"/>
              </a:rPr>
              <a:t>وليست جامدة، كما أنها عنكبوتية التشابك وليست خطية التتابع,  إضافة إلى هذا فإن المنظومة تمثل كلاً وليست مجرد تجمع من الأجزاء حيث الكل هنا أكبر من مجموع الأجزاء وهو ما يتمثل في نظرية الجشتالت عند علماء النفس وأهل الفن،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A5E4CBC-329C-49BA-9E58-4BCB714709B8}" type="slidenum">
              <a:rPr lang="en-US" smtClean="0"/>
              <a:pPr/>
              <a:t>36</a:t>
            </a:fld>
            <a:endParaRPr lang="en-US"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4524315"/>
          </a:xfrm>
          <a:prstGeom prst="rect">
            <a:avLst/>
          </a:prstGeom>
        </p:spPr>
        <p:txBody>
          <a:bodyPr wrap="square">
            <a:spAutoFit/>
          </a:bodyPr>
          <a:lstStyle/>
          <a:p>
            <a:pPr algn="r"/>
            <a:r>
              <a:rPr lang="ar-SA" sz="3600" b="1" dirty="0" smtClean="0">
                <a:solidFill>
                  <a:srgbClr val="333333"/>
                </a:solidFill>
                <a:latin typeface="Tahoma" pitchFamily="34" charset="0"/>
                <a:ea typeface="Times New Roman" pitchFamily="18" charset="0"/>
                <a:cs typeface="+mj-cs"/>
              </a:rPr>
              <a:t>وعند الرياضيين في إجرائهم لعمليات التكامل، وعند التربويين من أصحاب نظرية منظم الخبرة المتقدم وما تتضمنه من تفاضل متوال في الإضافة المعرفية المتجددة والتوفيق التكاملي في إعادة تنظيم البنية المعرفية للشخص عندما يوجد تكامل بين المعلومات الجديدة وما سبقها من معلومات في ذاكرته , وما يمكن أن يستدل عليه من معلومات جديدة بعد امتزاج المعلومات المدخلة مع المعلومات السابقة في نسيج معرفي متكامل</a:t>
            </a:r>
            <a:r>
              <a:rPr lang="en-US" sz="3600" b="1" dirty="0" smtClean="0">
                <a:latin typeface="Arial" pitchFamily="34" charset="0"/>
                <a:cs typeface="+mj-cs"/>
              </a:rPr>
              <a:t> </a:t>
            </a:r>
            <a:endParaRPr lang="en-US" sz="3600" b="1" dirty="0">
              <a:cs typeface="+mj-cs"/>
            </a:endParaRPr>
          </a:p>
        </p:txBody>
      </p:sp>
      <p:sp>
        <p:nvSpPr>
          <p:cNvPr id="3" name="Slide Number Placeholder 2"/>
          <p:cNvSpPr>
            <a:spLocks noGrp="1"/>
          </p:cNvSpPr>
          <p:nvPr>
            <p:ph type="sldNum" sz="quarter" idx="12"/>
          </p:nvPr>
        </p:nvSpPr>
        <p:spPr/>
        <p:txBody>
          <a:bodyPr/>
          <a:lstStyle/>
          <a:p>
            <a:fld id="{AA5E4CBC-329C-49BA-9E58-4BCB714709B8}" type="slidenum">
              <a:rPr lang="en-US" smtClean="0"/>
              <a:pPr/>
              <a:t>37</a:t>
            </a:fld>
            <a:endParaRPr lang="en-US"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38</a:t>
            </a:fld>
            <a:endParaRPr lang="en-US" dirty="0"/>
          </a:p>
        </p:txBody>
      </p:sp>
      <p:sp>
        <p:nvSpPr>
          <p:cNvPr id="3" name="Rectangle 2"/>
          <p:cNvSpPr/>
          <p:nvPr/>
        </p:nvSpPr>
        <p:spPr>
          <a:xfrm>
            <a:off x="381000" y="609600"/>
            <a:ext cx="7924800" cy="1200329"/>
          </a:xfrm>
          <a:prstGeom prst="rect">
            <a:avLst/>
          </a:prstGeom>
        </p:spPr>
        <p:txBody>
          <a:bodyPr wrap="square">
            <a:spAutoFit/>
          </a:bodyPr>
          <a:lstStyle/>
          <a:p>
            <a:pPr algn="ctr"/>
            <a:r>
              <a:rPr lang="ar-SA" sz="7200" b="1" dirty="0" smtClean="0">
                <a:solidFill>
                  <a:srgbClr val="996633"/>
                </a:solidFill>
              </a:rPr>
              <a:t>شكراً لحسن استماعكم</a:t>
            </a:r>
            <a:r>
              <a:rPr lang="ar-SA" sz="7200" b="1" dirty="0" smtClean="0"/>
              <a:t> </a:t>
            </a:r>
            <a:endParaRPr lang="en-US" sz="7200" b="1" dirty="0"/>
          </a:p>
        </p:txBody>
      </p:sp>
      <p:graphicFrame>
        <p:nvGraphicFramePr>
          <p:cNvPr id="1026" name="Object 3"/>
          <p:cNvGraphicFramePr>
            <a:graphicFrameLocks noChangeAspect="1"/>
          </p:cNvGraphicFramePr>
          <p:nvPr/>
        </p:nvGraphicFramePr>
        <p:xfrm>
          <a:off x="1576388" y="1905000"/>
          <a:ext cx="5967412" cy="3759200"/>
        </p:xfrm>
        <a:graphic>
          <a:graphicData uri="http://schemas.openxmlformats.org/presentationml/2006/ole">
            <p:oleObj spid="_x0000_s1026" name="Clip" r:id="rId4" imgW="3467160" imgH="5018040" progId="">
              <p:embed/>
            </p:oleObj>
          </a:graphicData>
        </a:graphic>
      </p:graphicFrame>
    </p:spTree>
  </p:cSld>
  <p:clrMapOvr>
    <a:masterClrMapping/>
  </p:clrMapOvr>
  <p:transition spd="slow">
    <p:wedge/>
    <p:sndAc>
      <p:stSnd>
        <p:snd r:embed="rId3" name="typ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4</a:t>
            </a:fld>
            <a:endParaRPr lang="en-US" dirty="0"/>
          </a:p>
        </p:txBody>
      </p:sp>
      <p:sp>
        <p:nvSpPr>
          <p:cNvPr id="50177" name="Rectangle 1"/>
          <p:cNvSpPr>
            <a:spLocks noChangeArrowheads="1"/>
          </p:cNvSpPr>
          <p:nvPr/>
        </p:nvSpPr>
        <p:spPr bwMode="auto">
          <a:xfrm>
            <a:off x="0" y="228600"/>
            <a:ext cx="8839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أركان التخطيط.</a:t>
            </a:r>
            <a:r>
              <a:rPr kumimoji="0" lang="ar-EG" sz="3200" b="1" i="0" u="none" strike="noStrike" cap="none" normalizeH="0" baseline="0" dirty="0" smtClean="0">
                <a:ln>
                  <a:noFill/>
                </a:ln>
                <a:solidFill>
                  <a:srgbClr val="002060"/>
                </a:solidFill>
                <a:effectLst/>
                <a:latin typeface="Times New Roman" pitchFamily="18" charset="0"/>
                <a:ea typeface="+mn-ea"/>
                <a:cs typeface="Times New Roman" pitchFamily="18" charset="0"/>
              </a:rPr>
              <a:t> </a:t>
            </a: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الوضع الراهن.</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الوضع المأمول.</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كيفية الوصول للوضع المأمول.</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الوضع الراهن.</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الوضع المأمول.</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كيفية الوصول للوضع المأمول.</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و جهي التخطيط</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التخطيط في ظل معرفة الموارد المتاحة.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التخطيط في ظل عدم التأكد من حجم الموارد المتاحة.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مفهوم التخطيط الاستراتيجي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تغيير هيكلي للمؤسسة.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1275" algn="l"/>
              </a:tabLst>
            </a:pPr>
            <a:r>
              <a:rPr kumimoji="0" lang="ar-EG" sz="3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تغيير في أليات العمل داخل المؤسسة.</a:t>
            </a:r>
            <a:endParaRPr kumimoji="0" lang="ar-EG"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sndAc>
      <p:stSnd>
        <p:snd r:embed="rId2" name="type.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5</a:t>
            </a:fld>
            <a:endParaRPr lang="en-US" dirty="0"/>
          </a:p>
        </p:txBody>
      </p:sp>
      <p:sp>
        <p:nvSpPr>
          <p:cNvPr id="51201" name="Rectangle 1"/>
          <p:cNvSpPr>
            <a:spLocks noChangeArrowheads="1"/>
          </p:cNvSpPr>
          <p:nvPr/>
        </p:nvSpPr>
        <p:spPr bwMode="auto">
          <a:xfrm>
            <a:off x="0" y="228600"/>
            <a:ext cx="8686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درجات التخطيط</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a:t>
            </a:r>
            <a:r>
              <a:rPr kumimoji="0" lang="ar-EG" sz="3600" b="1" i="0" u="none" strike="noStrike" cap="none" normalizeH="0" baseline="0" dirty="0" smtClean="0">
                <a:ln>
                  <a:noFill/>
                </a:ln>
                <a:solidFill>
                  <a:srgbClr val="002060"/>
                </a:solidFill>
                <a:effectLst/>
                <a:latin typeface="Times New Roman" pitchFamily="18" charset="0"/>
                <a:ea typeface="+mn-ea" charset="0"/>
                <a:cs typeface="Times New Roman" pitchFamily="18" charset="0"/>
              </a:rPr>
              <a:t> </a:t>
            </a: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ضعيف ( نقاط الضعف فقط).</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مقبول ( نقاط الضعف و القوة).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جيد ( الضعف – القوة – الفرص).</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مثالي ( الضعف – القوة – الفرص – التهديدات).</a:t>
            </a:r>
          </a:p>
          <a:p>
            <a:pPr marL="0" marR="0" lvl="0" indent="0" algn="r" defTabSz="914400" rtl="1" eaLnBrk="0" fontAlgn="base" latinLnBrk="0" hangingPunct="0">
              <a:lnSpc>
                <a:spcPct val="100000"/>
              </a:lnSpc>
              <a:spcBef>
                <a:spcPct val="0"/>
              </a:spcBef>
              <a:spcAft>
                <a:spcPct val="0"/>
              </a:spcAft>
              <a:buClrTx/>
              <a:buSzTx/>
              <a:tabLst>
                <a:tab pos="228600" algn="l"/>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المشاركة و التخطيط الاستراتيجي.</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لا تخطيط جيد بدون مشاركة.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هل التخطيط عملية فنية بحتة؟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البعد السياسي و السياسات.</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28600" algn="l"/>
              </a:tabLst>
            </a:pPr>
            <a:r>
              <a:rPr kumimoji="0" lang="ar-EG" sz="3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البعد الاجتماعي.</a:t>
            </a:r>
            <a:endParaRPr kumimoji="0" lang="ar-EG"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sndAc>
      <p:stSnd>
        <p:snd r:embed="rId2" name="type.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6</a:t>
            </a:fld>
            <a:endParaRPr lang="en-US" dirty="0"/>
          </a:p>
        </p:txBody>
      </p:sp>
      <p:sp>
        <p:nvSpPr>
          <p:cNvPr id="52225" name="Rectangle 1"/>
          <p:cNvSpPr>
            <a:spLocks noChangeArrowheads="1"/>
          </p:cNvSpPr>
          <p:nvPr/>
        </p:nvSpPr>
        <p:spPr bwMode="auto">
          <a:xfrm>
            <a:off x="228600" y="304800"/>
            <a:ext cx="84582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الأولويات في صياغة الخطة.</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مرونة الخطة.</a:t>
            </a:r>
            <a:r>
              <a:rPr kumimoji="0" lang="ar-EG" sz="4400" b="1" i="0" u="none" strike="noStrike" cap="none" normalizeH="0" baseline="0" dirty="0" smtClean="0">
                <a:ln>
                  <a:noFill/>
                </a:ln>
                <a:solidFill>
                  <a:srgbClr val="002060"/>
                </a:solidFill>
                <a:effectLst/>
                <a:latin typeface="Times New Roman" pitchFamily="18" charset="0"/>
                <a:ea typeface="+mn-ea" charset="0"/>
                <a:cs typeface="Times New Roman" pitchFamily="18" charset="0"/>
              </a:rPr>
              <a:t> </a:t>
            </a: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مرونة الخطة / هلامية الخطة</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.متابعة الخطة.</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المتابعة المستمرة و المستدامة.</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المتابعة بهدف تفادي التهديدات أو الاستفادة من فرص جديدة.</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المتابعة بهدف تحفيز التنفيذ.</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التخطيط و إدارة التغيير.</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EG" sz="4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لابد من إدارة جيدة للتغيير</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sndAc>
      <p:stSnd>
        <p:snd r:embed="rId2" name="type.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04800"/>
            <a:ext cx="8534400" cy="60455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4400" b="1" dirty="0" smtClean="0">
                <a:latin typeface="Simplified Arabic" pitchFamily="18" charset="-78"/>
                <a:ea typeface="Times New Roman" pitchFamily="18" charset="0"/>
                <a:cs typeface="+mj-cs"/>
              </a:rPr>
              <a:t>مدخل مفاهيمي</a:t>
            </a:r>
            <a:endParaRPr kumimoji="0" lang="en-US" sz="4400" b="1" i="0" u="none" strike="noStrike" cap="none" normalizeH="0" baseline="0" dirty="0" smtClean="0">
              <a:ln>
                <a:noFill/>
              </a:ln>
              <a:solidFill>
                <a:schemeClr val="tx1"/>
              </a:solidFill>
              <a:effectLst/>
              <a:latin typeface="Simplified Arabic" pitchFamily="18" charset="-78"/>
              <a:ea typeface="Times New Roman" pitchFamily="18" charset="0"/>
              <a:cs typeface="+mj-cs"/>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                       </a:t>
            </a: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mj-cs"/>
              </a:rPr>
              <a:t>المنظومة</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هي بنية ذاتية متكاملة تترابط مكوناتها ببعض ترابطَا بينيًا في علاقات تبادلية التأثير ديناميكية التفاعل قابلة للتكيف، يعني أنها بنية مفتوحة وليست مغلقة، عنكبوتية التشابك لا خطية التتابع، والبنية المنظومية تكون أكبر من مجموع مكوناتها</a:t>
            </a:r>
            <a:r>
              <a:rPr kumimoji="0" lang="en-US"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 </a:t>
            </a: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mj-cs"/>
              </a:rPr>
              <a:t>فالخبرات التعليمية المتشابكة تعمل معًا ككل نحو تحقيق أهداف معينة وهي في حالة تغير ديناميكي دائم وتتضح فيها كافة العلاقات بين أي مفهوم وغيره من المفاهيم .</a:t>
            </a:r>
            <a:endParaRPr kumimoji="0" lang="ar-SA" sz="3600" b="1" i="0" u="none" strike="noStrike" cap="none" normalizeH="0" baseline="0" dirty="0" smtClean="0">
              <a:ln>
                <a:noFill/>
              </a:ln>
              <a:solidFill>
                <a:schemeClr val="tx1"/>
              </a:solidFill>
              <a:effectLst/>
              <a:latin typeface="Arial" pitchFamily="34" charset="0"/>
              <a:cs typeface="+mj-cs"/>
            </a:endParaRPr>
          </a:p>
        </p:txBody>
      </p:sp>
      <p:sp>
        <p:nvSpPr>
          <p:cNvPr id="3" name="Slide Number Placeholder 2"/>
          <p:cNvSpPr>
            <a:spLocks noGrp="1"/>
          </p:cNvSpPr>
          <p:nvPr>
            <p:ph type="sldNum" sz="quarter" idx="12"/>
          </p:nvPr>
        </p:nvSpPr>
        <p:spPr/>
        <p:txBody>
          <a:bodyPr/>
          <a:lstStyle/>
          <a:p>
            <a:fld id="{AA5E4CBC-329C-49BA-9E58-4BCB714709B8}" type="slidenum">
              <a:rPr lang="en-US" smtClean="0"/>
              <a:pPr/>
              <a:t>7</a:t>
            </a:fld>
            <a:endParaRPr lang="en-US"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04800" y="304801"/>
            <a:ext cx="85344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fontAlgn="base">
              <a:spcBef>
                <a:spcPct val="0"/>
              </a:spcBef>
              <a:spcAft>
                <a:spcPct val="0"/>
              </a:spcAft>
            </a:pPr>
            <a:r>
              <a:rPr lang="en-US" sz="3600" b="1" dirty="0" smtClean="0">
                <a:solidFill>
                  <a:srgbClr val="333333"/>
                </a:solidFill>
                <a:latin typeface="Tahoma" pitchFamily="34" charset="0"/>
                <a:ea typeface="Times New Roman" pitchFamily="18" charset="0"/>
                <a:cs typeface="+mj-cs"/>
              </a:rPr>
              <a:t>  </a:t>
            </a:r>
            <a:r>
              <a:rPr lang="ar-SA" sz="3600" b="1" dirty="0" smtClean="0">
                <a:solidFill>
                  <a:srgbClr val="333333"/>
                </a:solidFill>
                <a:latin typeface="Tahoma" pitchFamily="34" charset="0"/>
                <a:ea typeface="Times New Roman" pitchFamily="18" charset="0"/>
                <a:cs typeface="+mj-cs"/>
              </a:rPr>
              <a:t>كما يقصد بالمنظومة من الناحية اللغوية أنها نسيج أو مجموعة أو شبكة من الأجزاء المتناسقة أو من العمليات الحيوية التي تنشأ من نشاط أعضاء المكون ككل بوصفها نظاما  متكاملا متناسق الأجزاء من كل لا يتجزأ .</a:t>
            </a:r>
          </a:p>
          <a:p>
            <a:pPr algn="r" rtl="1" fontAlgn="base">
              <a:spcBef>
                <a:spcPct val="0"/>
              </a:spcBef>
              <a:spcAft>
                <a:spcPct val="0"/>
              </a:spcAft>
            </a:pPr>
            <a:endParaRPr lang="ar-SA" sz="3600" b="1" dirty="0" smtClean="0">
              <a:solidFill>
                <a:srgbClr val="333333"/>
              </a:solidFill>
              <a:latin typeface="Tahoma" pitchFamily="34" charset="0"/>
              <a:ea typeface="Times New Roman" pitchFamily="18" charset="0"/>
              <a:cs typeface="+mj-cs"/>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33400" y="2895600"/>
            <a:ext cx="8229600" cy="2862322"/>
          </a:xfrm>
          <a:prstGeom prst="rect">
            <a:avLst/>
          </a:prstGeom>
        </p:spPr>
        <p:txBody>
          <a:bodyPr wrap="square">
            <a:spAutoFit/>
          </a:bodyPr>
          <a:lstStyle/>
          <a:p>
            <a:pPr algn="just"/>
            <a:r>
              <a:rPr lang="ar-SA" sz="3600" b="1" dirty="0" smtClean="0">
                <a:solidFill>
                  <a:srgbClr val="333333"/>
                </a:solidFill>
                <a:latin typeface="Tahoma" pitchFamily="34" charset="0"/>
                <a:ea typeface="Times New Roman" pitchFamily="18" charset="0"/>
              </a:rPr>
              <a:t>كما تُعرف المنظومة بأنها مجموعة من العناصر والمكونات المترابطة والمتفاعلة فيما بينها تخضع لتحويلات وتحكمها قوانين وقواعد تشكل النظام الضابط للنظام من أجل بلوغ غاية ما.                              </a:t>
            </a:r>
            <a:endParaRPr lang="en-US" sz="3600" dirty="0"/>
          </a:p>
        </p:txBody>
      </p:sp>
      <p:sp>
        <p:nvSpPr>
          <p:cNvPr id="5" name="Slide Number Placeholder 4"/>
          <p:cNvSpPr>
            <a:spLocks noGrp="1"/>
          </p:cNvSpPr>
          <p:nvPr>
            <p:ph type="sldNum" sz="quarter" idx="12"/>
          </p:nvPr>
        </p:nvSpPr>
        <p:spPr/>
        <p:txBody>
          <a:bodyPr/>
          <a:lstStyle/>
          <a:p>
            <a:fld id="{AA5E4CBC-329C-49BA-9E58-4BCB714709B8}" type="slidenum">
              <a:rPr lang="en-US" smtClean="0"/>
              <a:pPr/>
              <a:t>8</a:t>
            </a:fld>
            <a:endParaRPr lang="en-US" dirty="0"/>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E4CBC-329C-49BA-9E58-4BCB714709B8}" type="slidenum">
              <a:rPr lang="en-US" smtClean="0"/>
              <a:pPr/>
              <a:t>9</a:t>
            </a:fld>
            <a:endParaRPr lang="en-US" dirty="0"/>
          </a:p>
        </p:txBody>
      </p:sp>
      <p:sp>
        <p:nvSpPr>
          <p:cNvPr id="1025" name="Rectangle 1"/>
          <p:cNvSpPr>
            <a:spLocks noChangeArrowheads="1"/>
          </p:cNvSpPr>
          <p:nvPr/>
        </p:nvSpPr>
        <p:spPr bwMode="auto">
          <a:xfrm>
            <a:off x="685800" y="609600"/>
            <a:ext cx="82296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Simplified Arabic" pitchFamily="18" charset="-78"/>
                <a:ea typeface="Times New Roman" pitchFamily="18" charset="0"/>
                <a:cs typeface="+mj-cs"/>
              </a:rPr>
              <a:t>                       النظام</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mj-cs"/>
              </a:rPr>
              <a:t>عبارة عن مجموعة من العناصر أو المكونات، والتي توجد بينها علاقات وحدود واضحة تفصل النظام عن المحيط، وعلاقات تبادلية معينة مع بيئة النظام. </a:t>
            </a:r>
            <a:endParaRPr kumimoji="0" lang="ar-SA" sz="40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type.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893</Words>
  <Application>Microsoft Office PowerPoint</Application>
  <PresentationFormat>On-screen Show (4:3)</PresentationFormat>
  <Paragraphs>150</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Clip</vt:lpstr>
      <vt:lpstr>برنامج التأهيل التربوي للمعلمين  موضوع التدريب التخطيط الإستراتيجي التربوي</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التأهيل التربوي للمعلمين التخطيط الإستراتيجي التربوي</dc:title>
  <dc:creator>HP</dc:creator>
  <cp:lastModifiedBy>Prof- asmay</cp:lastModifiedBy>
  <cp:revision>25</cp:revision>
  <dcterms:created xsi:type="dcterms:W3CDTF">2014-03-04T19:44:18Z</dcterms:created>
  <dcterms:modified xsi:type="dcterms:W3CDTF">2015-02-15T05:47:23Z</dcterms:modified>
</cp:coreProperties>
</file>